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  <p:sldMasterId id="2147483696" r:id="rId6"/>
    <p:sldMasterId id="2147483708" r:id="rId7"/>
    <p:sldMasterId id="2147483720" r:id="rId8"/>
    <p:sldMasterId id="2147483732" r:id="rId9"/>
    <p:sldMasterId id="2147483744" r:id="rId10"/>
    <p:sldMasterId id="2147483756" r:id="rId11"/>
    <p:sldMasterId id="2147483768" r:id="rId12"/>
    <p:sldMasterId id="2147483780" r:id="rId13"/>
  </p:sldMasterIdLst>
  <p:notesMasterIdLst>
    <p:notesMasterId r:id="rId15"/>
  </p:notesMasterIdLst>
  <p:handoutMasterIdLst>
    <p:handoutMasterId r:id="rId33"/>
  </p:handoutMasterIdLst>
  <p:sldIdLst>
    <p:sldId id="260" r:id="rId14"/>
    <p:sldId id="271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2" r:id="rId25"/>
    <p:sldId id="273" r:id="rId26"/>
    <p:sldId id="274" r:id="rId27"/>
    <p:sldId id="275" r:id="rId28"/>
    <p:sldId id="276" r:id="rId29"/>
    <p:sldId id="286" r:id="rId30"/>
    <p:sldId id="287" r:id="rId31"/>
    <p:sldId id="277" r:id="rId32"/>
  </p:sldIdLst>
  <p:sldSz cx="12192000" cy="6858000"/>
  <p:notesSz cx="6858000" cy="9144000"/>
  <p:custDataLst>
    <p:tags r:id="rId37"/>
  </p:custDataLst>
  <p:defaultTextStyle>
    <a:defPPr>
      <a:defRPr lang="zh-CN"/>
    </a:defPPr>
    <a:lvl1pPr marL="0" lvl="0" indent="0" algn="l" defTabSz="9131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5930" lvl="1" indent="1270" algn="l" defTabSz="9131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3130" lvl="2" indent="1270" algn="l" defTabSz="9131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0330" lvl="3" indent="1270" algn="l" defTabSz="9131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7530" lvl="4" indent="1270" algn="l" defTabSz="9131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1270" algn="l" defTabSz="9131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1270" algn="l" defTabSz="9131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1270" algn="l" defTabSz="9131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1270" algn="l" defTabSz="9131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6A81"/>
    <a:srgbClr val="2194B3"/>
    <a:srgbClr val="5B463F"/>
    <a:srgbClr val="CE8983"/>
    <a:srgbClr val="222832"/>
    <a:srgbClr val="2C3441"/>
    <a:srgbClr val="007BC6"/>
    <a:srgbClr val="225F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20"/>
    <p:restoredTop sz="94660"/>
  </p:normalViewPr>
  <p:slideViewPr>
    <p:cSldViewPr snapToGrid="0" showGuides="1">
      <p:cViewPr varScale="1">
        <p:scale>
          <a:sx n="92" d="100"/>
          <a:sy n="92" d="100"/>
        </p:scale>
        <p:origin x="8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74" d="100"/>
        <a:sy n="7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7" Type="http://schemas.openxmlformats.org/officeDocument/2006/relationships/tags" Target="tags/tag7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handoutMaster" Target="handoutMasters/handoutMaster1.xml"/><Relationship Id="rId32" Type="http://schemas.openxmlformats.org/officeDocument/2006/relationships/slide" Target="slides/slide18.xml"/><Relationship Id="rId31" Type="http://schemas.openxmlformats.org/officeDocument/2006/relationships/slide" Target="slides/slide17.xml"/><Relationship Id="rId30" Type="http://schemas.openxmlformats.org/officeDocument/2006/relationships/slide" Target="slides/slide1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5.xml"/><Relationship Id="rId28" Type="http://schemas.openxmlformats.org/officeDocument/2006/relationships/slide" Target="slides/slide14.xml"/><Relationship Id="rId27" Type="http://schemas.openxmlformats.org/officeDocument/2006/relationships/slide" Target="slides/slide13.xml"/><Relationship Id="rId26" Type="http://schemas.openxmlformats.org/officeDocument/2006/relationships/slide" Target="slides/slide12.xml"/><Relationship Id="rId25" Type="http://schemas.openxmlformats.org/officeDocument/2006/relationships/slide" Target="slides/slide11.xml"/><Relationship Id="rId24" Type="http://schemas.openxmlformats.org/officeDocument/2006/relationships/slide" Target="slides/slide10.xml"/><Relationship Id="rId23" Type="http://schemas.openxmlformats.org/officeDocument/2006/relationships/slide" Target="slides/slide9.xml"/><Relationship Id="rId22" Type="http://schemas.openxmlformats.org/officeDocument/2006/relationships/slide" Target="slides/slide8.xml"/><Relationship Id="rId21" Type="http://schemas.openxmlformats.org/officeDocument/2006/relationships/slide" Target="slides/slide7.xml"/><Relationship Id="rId20" Type="http://schemas.openxmlformats.org/officeDocument/2006/relationships/slide" Target="slides/slide6.xml"/><Relationship Id="rId2" Type="http://schemas.openxmlformats.org/officeDocument/2006/relationships/theme" Target="theme/theme1.xml"/><Relationship Id="rId19" Type="http://schemas.openxmlformats.org/officeDocument/2006/relationships/slide" Target="slides/slide5.xml"/><Relationship Id="rId18" Type="http://schemas.openxmlformats.org/officeDocument/2006/relationships/slide" Target="slides/slide4.xml"/><Relationship Id="rId17" Type="http://schemas.openxmlformats.org/officeDocument/2006/relationships/slide" Target="slides/slide3.xml"/><Relationship Id="rId16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 marL="0" marR="0" lvl="0" indent="0" algn="l" defTabSz="9131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cs typeface="+mn-ea"/>
              </a:defRPr>
            </a:lvl1pPr>
          </a:lstStyle>
          <a:p>
            <a:pPr marL="0" marR="0" lvl="0" indent="0" algn="r" defTabSz="9131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4EBF978-6B01-48BB-BADB-6AEA8DCA3EBE}" type="datetimeFigureOut"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ea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ea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 marL="0" marR="0" lvl="0" indent="0" algn="l" defTabSz="9131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p>
            <a:pPr lvl="0" algn="r" eaLnBrk="1" hangingPunct="1">
              <a:buNone/>
            </a:pPr>
            <a:fld id="{9A0DB2DC-4C9A-4742-B13C-FB6460FD3503}" type="slidenum">
              <a:rPr lang="" altLang="en-US" sz="1200" dirty="0"/>
            </a:fld>
            <a:endParaRPr lang="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 marL="0" marR="0" lvl="0" indent="0" algn="l" defTabSz="9131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cs typeface="+mn-ea"/>
              </a:defRPr>
            </a:lvl1pPr>
          </a:lstStyle>
          <a:p>
            <a:pPr marL="0" marR="0" lvl="0" indent="0" algn="r" defTabSz="9131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8125E82-A492-465D-A6F5-534E8B0B75E1}" type="datetimeFigureOut"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ea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ea"/>
            </a:endParaRPr>
          </a:p>
        </p:txBody>
      </p:sp>
      <p:sp>
        <p:nvSpPr>
          <p:cNvPr id="12292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413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 marL="0" marR="0" lvl="0" indent="0" algn="l" defTabSz="9131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p>
            <a:pPr lvl="0" algn="r" eaLnBrk="1" hangingPunct="1">
              <a:buNone/>
            </a:pPr>
            <a:fld id="{9A0DB2DC-4C9A-4742-B13C-FB6460FD3503}" type="slidenum">
              <a:rPr lang="" altLang="en-US" sz="1200" dirty="0"/>
            </a:fld>
            <a:endParaRPr lang="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1440" tIns="45720" rIns="91440" bIns="45720" anchor="t" anchorCtr="0"/>
          <a:p>
            <a:pPr lvl="0"/>
            <a:endParaRPr lang="zh-CN" altLang="en-US" dirty="0"/>
          </a:p>
        </p:txBody>
      </p:sp>
      <p:sp>
        <p:nvSpPr>
          <p:cNvPr id="1536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" altLang="en-US" sz="1200" dirty="0"/>
            </a:fld>
            <a:endParaRPr lang="" altLang="en-US" sz="12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</p:spTree>
  </p:cSld>
  <p:clrMapOvr>
    <a:masterClrMapping/>
  </p:clrMapOvr>
  <p:transition spd="slow">
    <p:cover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31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8.xml"/><Relationship Id="rId8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101.xml"/><Relationship Id="rId13" Type="http://schemas.openxmlformats.org/officeDocument/2006/relationships/theme" Target="../theme/theme10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100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9.xml"/><Relationship Id="rId8" Type="http://schemas.openxmlformats.org/officeDocument/2006/relationships/slideLayout" Target="../slideLayouts/slideLayout118.xml"/><Relationship Id="rId7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13.xml"/><Relationship Id="rId2" Type="http://schemas.openxmlformats.org/officeDocument/2006/relationships/slideLayout" Target="../slideLayouts/slideLayout112.xml"/><Relationship Id="rId13" Type="http://schemas.openxmlformats.org/officeDocument/2006/relationships/theme" Target="../theme/theme1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21.xml"/><Relationship Id="rId10" Type="http://schemas.openxmlformats.org/officeDocument/2006/relationships/slideLayout" Target="../slideLayouts/slideLayout120.xml"/><Relationship Id="rId1" Type="http://schemas.openxmlformats.org/officeDocument/2006/relationships/slideLayout" Target="../slideLayouts/slideLayout111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0.xml"/><Relationship Id="rId8" Type="http://schemas.openxmlformats.org/officeDocument/2006/relationships/slideLayout" Target="../slideLayouts/slideLayout129.xml"/><Relationship Id="rId7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25.xml"/><Relationship Id="rId3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23.xml"/><Relationship Id="rId13" Type="http://schemas.openxmlformats.org/officeDocument/2006/relationships/theme" Target="../theme/theme1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31.xml"/><Relationship Id="rId1" Type="http://schemas.openxmlformats.org/officeDocument/2006/relationships/slideLayout" Target="../slideLayouts/slideLayout122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image" Target="../media/image2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4" Type="http://schemas.openxmlformats.org/officeDocument/2006/relationships/theme" Target="../theme/theme3.xml"/><Relationship Id="rId13" Type="http://schemas.openxmlformats.org/officeDocument/2006/relationships/image" Target="../media/image3.jpe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4" Type="http://schemas.openxmlformats.org/officeDocument/2006/relationships/theme" Target="../theme/theme4.xml"/><Relationship Id="rId13" Type="http://schemas.openxmlformats.org/officeDocument/2006/relationships/image" Target="../media/image4.jpe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4" Type="http://schemas.openxmlformats.org/officeDocument/2006/relationships/theme" Target="../theme/theme5.xml"/><Relationship Id="rId13" Type="http://schemas.openxmlformats.org/officeDocument/2006/relationships/image" Target="../media/image5.jpe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7.xml"/><Relationship Id="rId13" Type="http://schemas.openxmlformats.org/officeDocument/2006/relationships/theme" Target="../theme/theme6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6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3" Type="http://schemas.openxmlformats.org/officeDocument/2006/relationships/theme" Target="../theme/theme7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.xml"/><Relationship Id="rId8" Type="http://schemas.openxmlformats.org/officeDocument/2006/relationships/slideLayout" Target="../slideLayouts/slideLayout85.xml"/><Relationship Id="rId7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3.xml"/><Relationship Id="rId5" Type="http://schemas.openxmlformats.org/officeDocument/2006/relationships/slideLayout" Target="../slideLayouts/slideLayout82.xml"/><Relationship Id="rId4" Type="http://schemas.openxmlformats.org/officeDocument/2006/relationships/slideLayout" Target="../slideLayouts/slideLayout81.xml"/><Relationship Id="rId3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9.xml"/><Relationship Id="rId13" Type="http://schemas.openxmlformats.org/officeDocument/2006/relationships/theme" Target="../theme/theme8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7.xml"/><Relationship Id="rId1" Type="http://schemas.openxmlformats.org/officeDocument/2006/relationships/slideLayout" Target="../slideLayouts/slideLayout78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7.xml"/><Relationship Id="rId8" Type="http://schemas.openxmlformats.org/officeDocument/2006/relationships/slideLayout" Target="../slideLayouts/slideLayout96.xml"/><Relationship Id="rId7" Type="http://schemas.openxmlformats.org/officeDocument/2006/relationships/slideLayout" Target="../slideLayouts/slideLayout95.xml"/><Relationship Id="rId6" Type="http://schemas.openxmlformats.org/officeDocument/2006/relationships/slideLayout" Target="../slideLayouts/slideLayout94.xml"/><Relationship Id="rId5" Type="http://schemas.openxmlformats.org/officeDocument/2006/relationships/slideLayout" Target="../slideLayouts/slideLayout93.xml"/><Relationship Id="rId4" Type="http://schemas.openxmlformats.org/officeDocument/2006/relationships/slideLayout" Target="../slideLayouts/slideLayout92.xml"/><Relationship Id="rId3" Type="http://schemas.openxmlformats.org/officeDocument/2006/relationships/slideLayout" Target="../slideLayouts/slideLayout91.xml"/><Relationship Id="rId2" Type="http://schemas.openxmlformats.org/officeDocument/2006/relationships/slideLayout" Target="../slideLayouts/slideLayout90.xml"/><Relationship Id="rId13" Type="http://schemas.openxmlformats.org/officeDocument/2006/relationships/theme" Target="../theme/theme9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98.xml"/><Relationship Id="rId1" Type="http://schemas.openxmlformats.org/officeDocument/2006/relationships/slideLayout" Target="../slideLayouts/slideLayout8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2290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2291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2292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3314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3315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3316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433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433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434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1026" name="图片 1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-14287"/>
            <a:ext cx="12192000" cy="6891337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050" name="图片 1"/>
          <p:cNvPicPr>
            <a:picLocks noChangeAspect="1"/>
          </p:cNvPicPr>
          <p:nvPr userDrawn="1"/>
        </p:nvPicPr>
        <p:blipFill>
          <a:blip r:embed="rId13"/>
          <a:srcRect r="96" b="14035"/>
          <a:stretch>
            <a:fillRect/>
          </a:stretch>
        </p:blipFill>
        <p:spPr>
          <a:xfrm>
            <a:off x="0" y="-30162"/>
            <a:ext cx="12180888" cy="698182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3074" name="图片 1"/>
          <p:cNvPicPr>
            <a:picLocks noChangeAspect="1"/>
          </p:cNvPicPr>
          <p:nvPr userDrawn="1"/>
        </p:nvPicPr>
        <p:blipFill>
          <a:blip r:embed="rId13"/>
          <a:srcRect r="-85" b="20706"/>
          <a:stretch>
            <a:fillRect/>
          </a:stretch>
        </p:blipFill>
        <p:spPr>
          <a:xfrm>
            <a:off x="0" y="0"/>
            <a:ext cx="12203113" cy="690562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098" name="图片 1"/>
          <p:cNvPicPr>
            <a:picLocks noChangeAspect="1"/>
          </p:cNvPicPr>
          <p:nvPr userDrawn="1"/>
        </p:nvPicPr>
        <p:blipFill>
          <a:blip r:embed="rId13"/>
          <a:srcRect r="-85" b="14848"/>
          <a:stretch>
            <a:fillRect/>
          </a:stretch>
        </p:blipFill>
        <p:spPr>
          <a:xfrm>
            <a:off x="0" y="0"/>
            <a:ext cx="12203113" cy="6921500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8194" name="日期占位符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195" name="页脚占位符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196" name="灯片编号占位符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9218" name="日期占位符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219" name="页脚占位符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220" name="灯片编号占位符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42" name="日期占位符 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243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244" name="灯片编号占位符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12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1266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1267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defTabSz="912495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1268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 eaLnBrk="1" hangingPunct="1">
              <a:buNone/>
            </a:pPr>
            <a:fld id="{9A0DB2DC-4C9A-4742-B13C-FB6460FD3503}" type="slidenum">
              <a:rPr lang="" altLang="en-US" dirty="0">
                <a:latin typeface="Calibri" panose="020F0502020204030204" pitchFamily="34" charset="0"/>
              </a:rPr>
            </a:fld>
            <a:endParaRPr lang="" altLang="en-US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ransition spd="slow">
    <p:cover/>
  </p:transition>
  <p:hf sldNum="0" hdr="0" ftr="0" dt="0"/>
  <p:txStyles>
    <p:titleStyle>
      <a:lvl1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defTabSz="91313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defTabSz="91249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7330" indent="-227330" algn="l" defTabSz="9131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45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17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9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6130" indent="-227330" algn="l" defTabSz="9131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33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9705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34277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884930" indent="-227330" algn="l" defTabSz="912495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4.xml"/><Relationship Id="rId4" Type="http://schemas.openxmlformats.org/officeDocument/2006/relationships/image" Target="../media/image7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jpeg"/><Relationship Id="rId3" Type="http://schemas.openxmlformats.org/officeDocument/2006/relationships/image" Target="../media/image12.jpe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jpe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8.jpeg"/><Relationship Id="rId3" Type="http://schemas.openxmlformats.org/officeDocument/2006/relationships/image" Target="../media/image17.jpe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0.jpeg"/><Relationship Id="rId3" Type="http://schemas.openxmlformats.org/officeDocument/2006/relationships/image" Target="../media/image19.jpe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tags" Target="../tags/tag5.xml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tags" Target="../tags/tag6.xml"/><Relationship Id="rId4" Type="http://schemas.microsoft.com/office/2007/relationships/media" Target="../media/media2.mp4"/><Relationship Id="rId3" Type="http://schemas.openxmlformats.org/officeDocument/2006/relationships/video" Target="../media/media2.mp4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3.jpe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2.xml"/><Relationship Id="rId4" Type="http://schemas.openxmlformats.org/officeDocument/2006/relationships/image" Target="../media/image7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3.xml"/><Relationship Id="rId4" Type="http://schemas.openxmlformats.org/officeDocument/2006/relationships/image" Target="../media/image7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hyperlink" Target="https://gitee.com/akynazh/form-team-talent" TargetMode="External"/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 bwMode="auto">
          <a:xfrm>
            <a:off x="962025" y="1016000"/>
            <a:ext cx="10287000" cy="562927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marL="0" marR="0" lvl="0" indent="0" algn="l" defTabSz="91249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pic>
        <p:nvPicPr>
          <p:cNvPr id="14339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91400" y="803275"/>
            <a:ext cx="5600700" cy="6054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文本框 5"/>
          <p:cNvSpPr txBox="1">
            <a:spLocks noChangeArrowheads="1"/>
          </p:cNvSpPr>
          <p:nvPr/>
        </p:nvSpPr>
        <p:spPr bwMode="auto">
          <a:xfrm>
            <a:off x="5591175" y="4313238"/>
            <a:ext cx="3600450" cy="36988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284730" indent="1905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741930" indent="1905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199130" indent="1905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656330" indent="1905" defTabSz="91313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华文楷体" pitchFamily="2" charset="-122"/>
                <a:ea typeface="华文楷体" pitchFamily="2" charset="-122"/>
                <a:cs typeface="+mn-cs"/>
              </a:rPr>
              <a:t>小组成员：江志航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华文楷体" pitchFamily="2" charset="-122"/>
                <a:ea typeface="华文楷体" pitchFamily="2" charset="-122"/>
                <a:cs typeface="+mn-cs"/>
              </a:rPr>
              <a:t> 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华文楷体" pitchFamily="2" charset="-122"/>
                <a:ea typeface="华文楷体" pitchFamily="2" charset="-122"/>
                <a:cs typeface="+mn-cs"/>
              </a:rPr>
              <a:t>王飞扬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华文楷体" pitchFamily="2" charset="-122"/>
                <a:ea typeface="华文楷体" pitchFamily="2" charset="-122"/>
                <a:cs typeface="+mn-cs"/>
              </a:rPr>
              <a:t> 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华文楷体" pitchFamily="2" charset="-122"/>
                <a:ea typeface="华文楷体" pitchFamily="2" charset="-122"/>
                <a:cs typeface="+mn-cs"/>
              </a:rPr>
              <a:t>汪运泽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华文楷体" pitchFamily="2" charset="-122"/>
              <a:ea typeface="华文楷体" pitchFamily="2" charset="-122"/>
              <a:cs typeface="+mn-cs"/>
            </a:endParaRPr>
          </a:p>
        </p:txBody>
      </p:sp>
      <p:sp>
        <p:nvSpPr>
          <p:cNvPr id="12" name="文本框 6"/>
          <p:cNvSpPr txBox="1"/>
          <p:nvPr/>
        </p:nvSpPr>
        <p:spPr>
          <a:xfrm>
            <a:off x="2590800" y="3057525"/>
            <a:ext cx="6034088" cy="7699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zh-CN" altLang="en-US" sz="4400" dirty="0">
                <a:solidFill>
                  <a:srgbClr val="3E6A81"/>
                </a:solidFill>
                <a:latin typeface="华文隶书" pitchFamily="2" charset="-122"/>
                <a:ea typeface="华文隶书" pitchFamily="2" charset="-122"/>
              </a:rPr>
              <a:t>组队达人</a:t>
            </a:r>
            <a:r>
              <a:rPr lang="en-US" altLang="zh-CN" sz="3600" dirty="0">
                <a:solidFill>
                  <a:srgbClr val="3E6A81"/>
                </a:solidFill>
                <a:latin typeface="华文隶书" pitchFamily="2" charset="-122"/>
                <a:ea typeface="华文隶书" pitchFamily="2" charset="-122"/>
              </a:rPr>
              <a:t>(form-team-talent)</a:t>
            </a:r>
            <a:endParaRPr lang="zh-CN" altLang="en-US" sz="4400" dirty="0">
              <a:solidFill>
                <a:srgbClr val="3E6A81"/>
              </a:solidFill>
              <a:latin typeface="华文隶书" pitchFamily="2" charset="-122"/>
              <a:ea typeface="华文隶书" pitchFamily="2" charset="-122"/>
            </a:endParaRPr>
          </a:p>
        </p:txBody>
      </p:sp>
      <p:cxnSp>
        <p:nvCxnSpPr>
          <p:cNvPr id="13" name="直接连接符 6"/>
          <p:cNvCxnSpPr/>
          <p:nvPr/>
        </p:nvCxnSpPr>
        <p:spPr>
          <a:xfrm>
            <a:off x="2219325" y="4144963"/>
            <a:ext cx="6816725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375" y="3741738"/>
            <a:ext cx="2519363" cy="12446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650" y="1717675"/>
            <a:ext cx="1384300" cy="1484313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"/>
    </p:custDataLst>
  </p:cSld>
  <p:clrMapOvr>
    <a:masterClrMapping/>
  </p:clrMapOvr>
  <p:transition spd="slow" advTm="6778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4578" name="组合 42"/>
          <p:cNvGrpSpPr/>
          <p:nvPr/>
        </p:nvGrpSpPr>
        <p:grpSpPr>
          <a:xfrm>
            <a:off x="420688" y="71438"/>
            <a:ext cx="10694987" cy="6697662"/>
            <a:chOff x="420688" y="71543"/>
            <a:chExt cx="10694987" cy="6698023"/>
          </a:xfrm>
        </p:grpSpPr>
        <p:sp>
          <p:nvSpPr>
            <p:cNvPr id="2" name="矩形 1"/>
            <p:cNvSpPr/>
            <p:nvPr/>
          </p:nvSpPr>
          <p:spPr bwMode="auto">
            <a:xfrm>
              <a:off x="828675" y="1139988"/>
              <a:ext cx="10287000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24589" name="图片 3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0688" y="71543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24590" name="图片 3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904463" y="287526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24" name="矩形 23"/>
          <p:cNvSpPr/>
          <p:nvPr/>
        </p:nvSpPr>
        <p:spPr>
          <a:xfrm>
            <a:off x="828675" y="2274888"/>
            <a:ext cx="10056813" cy="2070100"/>
          </a:xfrm>
          <a:prstGeom prst="rect">
            <a:avLst/>
          </a:prstGeom>
          <a:solidFill>
            <a:srgbClr val="3E6A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31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TextBox 51"/>
          <p:cNvSpPr txBox="1"/>
          <p:nvPr/>
        </p:nvSpPr>
        <p:spPr>
          <a:xfrm>
            <a:off x="4419600" y="3046413"/>
            <a:ext cx="3824288" cy="6477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lvl="1" indent="1905"/>
            <a:r>
              <a:rPr lang="zh-CN" altLang="en-US" sz="3600" dirty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 </a:t>
            </a:r>
            <a:r>
              <a:rPr lang="zh-CN" altLang="en-US" sz="3600" dirty="0">
                <a:solidFill>
                  <a:schemeClr val="bg1"/>
                </a:solidFill>
                <a:latin typeface="华光彩云_CNKI" pitchFamily="2" charset="-122"/>
                <a:ea typeface="华光彩云_CNKI" pitchFamily="2" charset="-122"/>
              </a:rPr>
              <a:t>三、成果展示</a:t>
            </a:r>
            <a:endParaRPr lang="en-US" altLang="zh-CN" sz="3600" dirty="0">
              <a:solidFill>
                <a:schemeClr val="bg1"/>
              </a:solidFill>
              <a:latin typeface="华光彩云_CNKI" pitchFamily="2" charset="-122"/>
              <a:ea typeface="华光彩云_CNKI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3384550" y="2346325"/>
            <a:ext cx="0" cy="1924050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53"/>
          <p:cNvSpPr txBox="1"/>
          <p:nvPr/>
        </p:nvSpPr>
        <p:spPr>
          <a:xfrm>
            <a:off x="1768475" y="3937000"/>
            <a:ext cx="901700" cy="24606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p>
            <a:pPr eaLnBrk="1" hangingPunct="1"/>
            <a:r>
              <a:rPr lang="en-US" altLang="zh-CN" sz="1600" dirty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  <a:sym typeface="Microsoft YaHei" panose="020B0503020204020204" charset="-122"/>
              </a:rPr>
              <a:t>PART 03</a:t>
            </a:r>
            <a:endParaRPr lang="zh-CN" altLang="en-US" sz="1600" dirty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  <a:sym typeface="Microsoft YaHei" panose="020B050302020402020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439863" y="2392363"/>
            <a:ext cx="1438275" cy="1436687"/>
            <a:chOff x="5675204" y="407884"/>
            <a:chExt cx="1437120" cy="1437120"/>
          </a:xfrm>
        </p:grpSpPr>
        <p:sp>
          <p:nvSpPr>
            <p:cNvPr id="34" name="椭圆 33"/>
            <p:cNvSpPr/>
            <p:nvPr/>
          </p:nvSpPr>
          <p:spPr>
            <a:xfrm>
              <a:off x="5675204" y="407884"/>
              <a:ext cx="1437120" cy="14371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313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KSO_Shape"/>
            <p:cNvSpPr/>
            <p:nvPr/>
          </p:nvSpPr>
          <p:spPr bwMode="auto">
            <a:xfrm>
              <a:off x="5997207" y="865222"/>
              <a:ext cx="758216" cy="520857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3E6A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313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24584" name="图片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6325" y="2330450"/>
            <a:ext cx="2505075" cy="29622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063" y="4041775"/>
            <a:ext cx="2519362" cy="124460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5"/>
    </p:custDataLst>
  </p:cSld>
  <p:clrMapOvr>
    <a:masterClrMapping/>
  </p:clrMapOvr>
  <p:transition spd="slow" advTm="803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5602" name="组合 64"/>
          <p:cNvGrpSpPr/>
          <p:nvPr/>
        </p:nvGrpSpPr>
        <p:grpSpPr>
          <a:xfrm>
            <a:off x="428625" y="79375"/>
            <a:ext cx="10694988" cy="6697663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20" y="1137606"/>
              <a:ext cx="10286999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25612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5613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25614" name="文本框 2"/>
            <p:cNvSpPr txBox="1"/>
            <p:nvPr/>
          </p:nvSpPr>
          <p:spPr>
            <a:xfrm>
              <a:off x="2578893" y="1215345"/>
              <a:ext cx="987171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 3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5615" name="TextBox 22"/>
            <p:cNvSpPr txBox="1"/>
            <p:nvPr/>
          </p:nvSpPr>
          <p:spPr>
            <a:xfrm>
              <a:off x="3461544" y="1214617"/>
              <a:ext cx="1841500" cy="3397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成果展示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25616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25617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9" name="Content Placeholder 2"/>
          <p:cNvSpPr txBox="1"/>
          <p:nvPr/>
        </p:nvSpPr>
        <p:spPr bwMode="auto">
          <a:xfrm>
            <a:off x="1112838" y="2432050"/>
            <a:ext cx="2454275" cy="4572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相关页面介绍：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7" name="Content Placeholder 2"/>
          <p:cNvSpPr txBox="1"/>
          <p:nvPr/>
        </p:nvSpPr>
        <p:spPr>
          <a:xfrm>
            <a:off x="7747000" y="3857625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27538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5006975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62" name="Content Placeholder 2"/>
          <p:cNvSpPr txBox="1"/>
          <p:nvPr/>
        </p:nvSpPr>
        <p:spPr>
          <a:xfrm>
            <a:off x="3073400" y="2008188"/>
            <a:ext cx="639763" cy="27622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r>
              <a:rPr lang="zh-CN" altLang="en-US" sz="1400" dirty="0">
                <a:latin typeface="华文楷体" pitchFamily="2" charset="-122"/>
                <a:ea typeface="华文楷体" pitchFamily="2" charset="-122"/>
              </a:rPr>
              <a:t>主页</a:t>
            </a:r>
            <a:endParaRPr lang="zh-CN" altLang="zh-CN" sz="1400" dirty="0">
              <a:latin typeface="华文楷体" pitchFamily="2" charset="-122"/>
              <a:ea typeface="华文楷体" pitchFamily="2" charset="-122"/>
            </a:endParaRPr>
          </a:p>
        </p:txBody>
      </p:sp>
      <p:pic>
        <p:nvPicPr>
          <p:cNvPr id="25608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400" y="1833563"/>
            <a:ext cx="2698750" cy="4756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" name="Content Placeholder 2"/>
          <p:cNvSpPr txBox="1"/>
          <p:nvPr/>
        </p:nvSpPr>
        <p:spPr>
          <a:xfrm>
            <a:off x="7118350" y="2030413"/>
            <a:ext cx="889000" cy="40005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r>
              <a:rPr lang="zh-CN" altLang="en-US" sz="1400" dirty="0">
                <a:latin typeface="华文楷体" pitchFamily="2" charset="-122"/>
                <a:ea typeface="华文楷体" pitchFamily="2" charset="-122"/>
              </a:rPr>
              <a:t>个人页</a:t>
            </a:r>
            <a:endParaRPr lang="zh-CN" altLang="zh-CN" sz="1400" dirty="0">
              <a:latin typeface="华文楷体" pitchFamily="2" charset="-122"/>
              <a:ea typeface="华文楷体" pitchFamily="2" charset="-122"/>
            </a:endParaRPr>
          </a:p>
        </p:txBody>
      </p:sp>
      <p:pic>
        <p:nvPicPr>
          <p:cNvPr id="25610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7350" y="1831975"/>
            <a:ext cx="2667000" cy="47577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47" grpId="0"/>
      <p:bldP spid="48" grpId="0"/>
      <p:bldP spid="49" grpId="0"/>
      <p:bldP spid="62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6626" name="组合 64"/>
          <p:cNvGrpSpPr/>
          <p:nvPr/>
        </p:nvGrpSpPr>
        <p:grpSpPr>
          <a:xfrm>
            <a:off x="428625" y="69850"/>
            <a:ext cx="10694988" cy="6697663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20" y="1137606"/>
              <a:ext cx="10286999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26636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6637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26638" name="文本框 2"/>
            <p:cNvSpPr txBox="1"/>
            <p:nvPr/>
          </p:nvSpPr>
          <p:spPr>
            <a:xfrm>
              <a:off x="2578893" y="1215345"/>
              <a:ext cx="987171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 3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6639" name="TextBox 22"/>
            <p:cNvSpPr txBox="1"/>
            <p:nvPr/>
          </p:nvSpPr>
          <p:spPr>
            <a:xfrm>
              <a:off x="3461544" y="1214617"/>
              <a:ext cx="1841500" cy="3397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成果展示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26640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26641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47" name="Content Placeholder 2"/>
          <p:cNvSpPr txBox="1"/>
          <p:nvPr/>
        </p:nvSpPr>
        <p:spPr>
          <a:xfrm>
            <a:off x="7747000" y="3848100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18013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4997450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62" name="Content Placeholder 2"/>
          <p:cNvSpPr txBox="1"/>
          <p:nvPr/>
        </p:nvSpPr>
        <p:spPr>
          <a:xfrm>
            <a:off x="3073400" y="1998663"/>
            <a:ext cx="787400" cy="274637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r>
              <a:rPr lang="zh-CN" altLang="en-US" sz="1400" dirty="0">
                <a:latin typeface="华文楷体" pitchFamily="2" charset="-122"/>
                <a:ea typeface="华文楷体" pitchFamily="2" charset="-122"/>
              </a:rPr>
              <a:t>管理页</a:t>
            </a:r>
            <a:endParaRPr lang="zh-CN" altLang="zh-CN" sz="1400" dirty="0"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26631" name="Rectangle 2"/>
          <p:cNvSpPr/>
          <p:nvPr/>
        </p:nvSpPr>
        <p:spPr>
          <a:xfrm>
            <a:off x="0" y="-298450"/>
            <a:ext cx="239713" cy="596900"/>
          </a:xfrm>
          <a:prstGeom prst="rect">
            <a:avLst/>
          </a:prstGeom>
          <a:noFill/>
          <a:ln w="9525">
            <a:noFill/>
          </a:ln>
        </p:spPr>
        <p:txBody>
          <a:bodyPr wrap="none" lIns="238050" tIns="79350" rIns="0" bIns="238050" anchor="ctr" anchorCtr="0">
            <a:spAutoFit/>
          </a:bodyPr>
          <a:p>
            <a:endParaRPr lang="zh-CN" altLang="zh-CN" dirty="0">
              <a:latin typeface="Calibri" panose="020F0502020204030204" pitchFamily="34" charset="0"/>
            </a:endParaRPr>
          </a:p>
        </p:txBody>
      </p:sp>
      <p:sp>
        <p:nvSpPr>
          <p:cNvPr id="20" name="Content Placeholder 2"/>
          <p:cNvSpPr txBox="1"/>
          <p:nvPr/>
        </p:nvSpPr>
        <p:spPr>
          <a:xfrm>
            <a:off x="7035800" y="1998663"/>
            <a:ext cx="763588" cy="274637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r>
              <a:rPr lang="zh-CN" altLang="en-US" sz="1400" dirty="0">
                <a:latin typeface="华文楷体" pitchFamily="2" charset="-122"/>
                <a:ea typeface="华文楷体" pitchFamily="2" charset="-122"/>
              </a:rPr>
              <a:t>活动页</a:t>
            </a:r>
            <a:endParaRPr lang="zh-CN" altLang="zh-CN" sz="1400" dirty="0">
              <a:latin typeface="华文楷体" pitchFamily="2" charset="-122"/>
              <a:ea typeface="华文楷体" pitchFamily="2" charset="-122"/>
            </a:endParaRPr>
          </a:p>
        </p:txBody>
      </p:sp>
      <p:pic>
        <p:nvPicPr>
          <p:cNvPr id="26633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800" y="1817688"/>
            <a:ext cx="2690813" cy="47561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634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9388" y="1817688"/>
            <a:ext cx="2660650" cy="47561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62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7650" name="组合 64"/>
          <p:cNvGrpSpPr/>
          <p:nvPr/>
        </p:nvGrpSpPr>
        <p:grpSpPr>
          <a:xfrm>
            <a:off x="428625" y="69850"/>
            <a:ext cx="10694988" cy="6697663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20" y="1137606"/>
              <a:ext cx="10286999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27658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7659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27660" name="文本框 2"/>
            <p:cNvSpPr txBox="1"/>
            <p:nvPr/>
          </p:nvSpPr>
          <p:spPr>
            <a:xfrm>
              <a:off x="2578893" y="1215345"/>
              <a:ext cx="987171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 3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7661" name="TextBox 22"/>
            <p:cNvSpPr txBox="1"/>
            <p:nvPr/>
          </p:nvSpPr>
          <p:spPr>
            <a:xfrm>
              <a:off x="3461544" y="1214617"/>
              <a:ext cx="1841500" cy="3397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成果展示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27662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27663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47" name="Content Placeholder 2"/>
          <p:cNvSpPr txBox="1"/>
          <p:nvPr/>
        </p:nvSpPr>
        <p:spPr>
          <a:xfrm>
            <a:off x="7747000" y="3848100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18013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4997450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62" name="Content Placeholder 2"/>
          <p:cNvSpPr txBox="1"/>
          <p:nvPr/>
        </p:nvSpPr>
        <p:spPr>
          <a:xfrm>
            <a:off x="1447800" y="2665413"/>
            <a:ext cx="87947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r>
              <a:rPr lang="zh-CN" altLang="en-US" sz="1400" dirty="0">
                <a:latin typeface="华文楷体" pitchFamily="2" charset="-122"/>
                <a:ea typeface="华文楷体" pitchFamily="2" charset="-122"/>
              </a:rPr>
              <a:t>小组页</a:t>
            </a:r>
            <a:endParaRPr lang="zh-CN" altLang="zh-CN" sz="1400" dirty="0"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27655" name="Rectangle 2"/>
          <p:cNvSpPr/>
          <p:nvPr/>
        </p:nvSpPr>
        <p:spPr>
          <a:xfrm>
            <a:off x="0" y="-298450"/>
            <a:ext cx="239713" cy="596900"/>
          </a:xfrm>
          <a:prstGeom prst="rect">
            <a:avLst/>
          </a:prstGeom>
          <a:noFill/>
          <a:ln w="9525">
            <a:noFill/>
          </a:ln>
        </p:spPr>
        <p:txBody>
          <a:bodyPr wrap="none" lIns="238050" tIns="79350" rIns="0" bIns="238050" anchor="ctr" anchorCtr="0">
            <a:spAutoFit/>
          </a:bodyPr>
          <a:p>
            <a:endParaRPr lang="zh-CN" altLang="zh-CN" dirty="0">
              <a:latin typeface="Calibri" panose="020F0502020204030204" pitchFamily="34" charset="0"/>
            </a:endParaRPr>
          </a:p>
        </p:txBody>
      </p:sp>
      <p:pic>
        <p:nvPicPr>
          <p:cNvPr id="27656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113" y="1254125"/>
            <a:ext cx="3055937" cy="54324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8674" name="组合 64"/>
          <p:cNvGrpSpPr/>
          <p:nvPr/>
        </p:nvGrpSpPr>
        <p:grpSpPr>
          <a:xfrm>
            <a:off x="428625" y="69850"/>
            <a:ext cx="10694988" cy="6697663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20" y="1137606"/>
              <a:ext cx="10286999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28683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8684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28685" name="文本框 2"/>
            <p:cNvSpPr txBox="1"/>
            <p:nvPr/>
          </p:nvSpPr>
          <p:spPr>
            <a:xfrm>
              <a:off x="2578893" y="1215345"/>
              <a:ext cx="987171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 3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8686" name="TextBox 22"/>
            <p:cNvSpPr txBox="1"/>
            <p:nvPr/>
          </p:nvSpPr>
          <p:spPr>
            <a:xfrm>
              <a:off x="3461544" y="1214617"/>
              <a:ext cx="1841500" cy="3397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成果展示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28687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28688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9" name="Content Placeholder 2"/>
          <p:cNvSpPr txBox="1"/>
          <p:nvPr/>
        </p:nvSpPr>
        <p:spPr bwMode="auto">
          <a:xfrm>
            <a:off x="1285875" y="2565400"/>
            <a:ext cx="1428750" cy="41275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请求加入：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7" name="Content Placeholder 2"/>
          <p:cNvSpPr txBox="1"/>
          <p:nvPr/>
        </p:nvSpPr>
        <p:spPr>
          <a:xfrm>
            <a:off x="7747000" y="3848100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18013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4997450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62" name="Content Placeholder 2"/>
          <p:cNvSpPr txBox="1"/>
          <p:nvPr/>
        </p:nvSpPr>
        <p:spPr>
          <a:xfrm>
            <a:off x="2795588" y="1985963"/>
            <a:ext cx="771525" cy="26352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r>
              <a:rPr lang="zh-CN" altLang="en-US" sz="1400" dirty="0">
                <a:latin typeface="华文楷体" pitchFamily="2" charset="-122"/>
                <a:ea typeface="华文楷体" pitchFamily="2" charset="-122"/>
              </a:rPr>
              <a:t>小组页</a:t>
            </a:r>
            <a:endParaRPr lang="zh-CN" altLang="zh-CN" sz="1400" dirty="0">
              <a:latin typeface="华文楷体" pitchFamily="2" charset="-122"/>
              <a:ea typeface="华文楷体" pitchFamily="2" charset="-122"/>
            </a:endParaRPr>
          </a:p>
        </p:txBody>
      </p:sp>
      <p:pic>
        <p:nvPicPr>
          <p:cNvPr id="28680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7113" y="1839913"/>
            <a:ext cx="2787650" cy="46577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8681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1963" y="1839913"/>
            <a:ext cx="2628900" cy="46577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47" grpId="0"/>
      <p:bldP spid="48" grpId="0"/>
      <p:bldP spid="49" grpId="0"/>
      <p:bldP spid="6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698" name="组合 64"/>
          <p:cNvGrpSpPr/>
          <p:nvPr/>
        </p:nvGrpSpPr>
        <p:grpSpPr>
          <a:xfrm>
            <a:off x="407988" y="0"/>
            <a:ext cx="10694987" cy="6697663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19" y="1137606"/>
              <a:ext cx="10287000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29709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9710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29711" name="文本框 2"/>
            <p:cNvSpPr txBox="1"/>
            <p:nvPr/>
          </p:nvSpPr>
          <p:spPr>
            <a:xfrm>
              <a:off x="2578893" y="1215345"/>
              <a:ext cx="987171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 3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9712" name="TextBox 22"/>
            <p:cNvSpPr txBox="1"/>
            <p:nvPr/>
          </p:nvSpPr>
          <p:spPr>
            <a:xfrm>
              <a:off x="3461544" y="1214617"/>
              <a:ext cx="1841500" cy="3397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成果展示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29713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29714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9" name="Content Placeholder 2"/>
          <p:cNvSpPr txBox="1"/>
          <p:nvPr/>
        </p:nvSpPr>
        <p:spPr bwMode="auto">
          <a:xfrm>
            <a:off x="1089025" y="2565400"/>
            <a:ext cx="1889125" cy="9906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imSun" panose="02010600030101010101" pitchFamily="2" charset="-122"/>
                <a:ea typeface="SimSun" panose="02010600030101010101" pitchFamily="2" charset="-122"/>
                <a:cs typeface="+mn-cs"/>
              </a:rPr>
              <a:t>管理员（组长）处理请求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imSun" panose="02010600030101010101" pitchFamily="2" charset="-122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7" name="Content Placeholder 2"/>
          <p:cNvSpPr txBox="1"/>
          <p:nvPr/>
        </p:nvSpPr>
        <p:spPr>
          <a:xfrm>
            <a:off x="7747000" y="3848100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18013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4997450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62" name="Content Placeholder 2"/>
          <p:cNvSpPr txBox="1"/>
          <p:nvPr/>
        </p:nvSpPr>
        <p:spPr>
          <a:xfrm>
            <a:off x="2795588" y="1985963"/>
            <a:ext cx="835025" cy="296862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r>
              <a:rPr lang="zh-CN" altLang="en-US" sz="1400" dirty="0">
                <a:latin typeface="华文楷体" pitchFamily="2" charset="-122"/>
                <a:ea typeface="华文楷体" pitchFamily="2" charset="-122"/>
              </a:rPr>
              <a:t>请求页</a:t>
            </a:r>
            <a:endParaRPr lang="zh-CN" altLang="zh-CN" sz="1400" dirty="0"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29704" name="Rectangle 2"/>
          <p:cNvSpPr/>
          <p:nvPr/>
        </p:nvSpPr>
        <p:spPr>
          <a:xfrm>
            <a:off x="0" y="-298450"/>
            <a:ext cx="239713" cy="596900"/>
          </a:xfrm>
          <a:prstGeom prst="rect">
            <a:avLst/>
          </a:prstGeom>
          <a:noFill/>
          <a:ln w="9525">
            <a:noFill/>
          </a:ln>
        </p:spPr>
        <p:txBody>
          <a:bodyPr wrap="none" lIns="238050" tIns="79350" rIns="0" bIns="238050" anchor="ctr" anchorCtr="0">
            <a:spAutoFit/>
          </a:bodyPr>
          <a:p>
            <a:endParaRPr lang="zh-CN" altLang="zh-CN" dirty="0">
              <a:latin typeface="Calibri" panose="020F0502020204030204" pitchFamily="34" charset="0"/>
            </a:endParaRPr>
          </a:p>
        </p:txBody>
      </p:sp>
      <p:sp>
        <p:nvSpPr>
          <p:cNvPr id="20" name="Content Placeholder 2"/>
          <p:cNvSpPr txBox="1"/>
          <p:nvPr/>
        </p:nvSpPr>
        <p:spPr>
          <a:xfrm>
            <a:off x="7207250" y="1990725"/>
            <a:ext cx="493713" cy="350838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endParaRPr lang="zh-CN" altLang="zh-CN" sz="1100" dirty="0">
              <a:latin typeface="Calibri" panose="020F0502020204030204" pitchFamily="34" charset="0"/>
            </a:endParaRPr>
          </a:p>
        </p:txBody>
      </p:sp>
      <p:pic>
        <p:nvPicPr>
          <p:cNvPr id="29706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5" y="1844675"/>
            <a:ext cx="2630488" cy="46910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9707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8950" y="1844675"/>
            <a:ext cx="2716213" cy="47259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47" grpId="0"/>
      <p:bldP spid="48" grpId="0"/>
      <p:bldP spid="49" grpId="0"/>
      <p:bldP spid="62" grpId="0"/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0722" name="组合 64"/>
          <p:cNvGrpSpPr/>
          <p:nvPr/>
        </p:nvGrpSpPr>
        <p:grpSpPr>
          <a:xfrm>
            <a:off x="407988" y="-125412"/>
            <a:ext cx="10694987" cy="6697662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19" y="1137606"/>
              <a:ext cx="10287000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30731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0732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30733" name="文本框 2"/>
            <p:cNvSpPr txBox="1"/>
            <p:nvPr/>
          </p:nvSpPr>
          <p:spPr>
            <a:xfrm>
              <a:off x="2578893" y="1215345"/>
              <a:ext cx="987171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 3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0734" name="TextBox 22"/>
            <p:cNvSpPr txBox="1"/>
            <p:nvPr/>
          </p:nvSpPr>
          <p:spPr>
            <a:xfrm>
              <a:off x="3461544" y="1214617"/>
              <a:ext cx="1841500" cy="3397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成果展示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30735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30736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47" name="Content Placeholder 2"/>
          <p:cNvSpPr txBox="1"/>
          <p:nvPr/>
        </p:nvSpPr>
        <p:spPr>
          <a:xfrm>
            <a:off x="7747000" y="3848100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18013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4997450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30727" name="Rectangle 2"/>
          <p:cNvSpPr/>
          <p:nvPr/>
        </p:nvSpPr>
        <p:spPr>
          <a:xfrm>
            <a:off x="0" y="-298450"/>
            <a:ext cx="239713" cy="596900"/>
          </a:xfrm>
          <a:prstGeom prst="rect">
            <a:avLst/>
          </a:prstGeom>
          <a:noFill/>
          <a:ln w="9525">
            <a:noFill/>
          </a:ln>
        </p:spPr>
        <p:txBody>
          <a:bodyPr wrap="none" lIns="238050" tIns="79350" rIns="0" bIns="238050" anchor="ctr" anchorCtr="0">
            <a:spAutoFit/>
          </a:bodyPr>
          <a:p>
            <a:endParaRPr lang="zh-CN" altLang="zh-CN" dirty="0">
              <a:latin typeface="Calibri" panose="020F0502020204030204" pitchFamily="34" charset="0"/>
            </a:endParaRPr>
          </a:p>
        </p:txBody>
      </p:sp>
      <p:sp>
        <p:nvSpPr>
          <p:cNvPr id="20" name="Content Placeholder 2"/>
          <p:cNvSpPr txBox="1"/>
          <p:nvPr/>
        </p:nvSpPr>
        <p:spPr>
          <a:xfrm>
            <a:off x="7207250" y="1990725"/>
            <a:ext cx="493713" cy="350838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endParaRPr lang="zh-CN" altLang="zh-CN" sz="1100" dirty="0">
              <a:latin typeface="Calibri" panose="020F0502020204030204" pitchFamily="34" charset="0"/>
            </a:endParaRPr>
          </a:p>
        </p:txBody>
      </p:sp>
      <p:pic>
        <p:nvPicPr>
          <p:cNvPr id="2" name="v1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499735" y="938530"/>
            <a:ext cx="3143885" cy="5542915"/>
          </a:xfrm>
          <a:prstGeom prst="rect">
            <a:avLst/>
          </a:prstGeom>
        </p:spPr>
      </p:pic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20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0722" name="组合 64"/>
          <p:cNvGrpSpPr/>
          <p:nvPr/>
        </p:nvGrpSpPr>
        <p:grpSpPr>
          <a:xfrm>
            <a:off x="407988" y="-125412"/>
            <a:ext cx="10694987" cy="6697662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19" y="1137606"/>
              <a:ext cx="10287000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30731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0732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30733" name="文本框 2"/>
            <p:cNvSpPr txBox="1"/>
            <p:nvPr/>
          </p:nvSpPr>
          <p:spPr>
            <a:xfrm>
              <a:off x="2578893" y="1215345"/>
              <a:ext cx="987171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 3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0734" name="TextBox 22"/>
            <p:cNvSpPr txBox="1"/>
            <p:nvPr/>
          </p:nvSpPr>
          <p:spPr>
            <a:xfrm>
              <a:off x="3461544" y="1214617"/>
              <a:ext cx="1841500" cy="3397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成果展示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30735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30736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47" name="Content Placeholder 2"/>
          <p:cNvSpPr txBox="1"/>
          <p:nvPr/>
        </p:nvSpPr>
        <p:spPr>
          <a:xfrm>
            <a:off x="7747000" y="3848100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18013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4997450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30727" name="Rectangle 2"/>
          <p:cNvSpPr/>
          <p:nvPr/>
        </p:nvSpPr>
        <p:spPr>
          <a:xfrm>
            <a:off x="0" y="-298450"/>
            <a:ext cx="239713" cy="596900"/>
          </a:xfrm>
          <a:prstGeom prst="rect">
            <a:avLst/>
          </a:prstGeom>
          <a:noFill/>
          <a:ln w="9525">
            <a:noFill/>
          </a:ln>
        </p:spPr>
        <p:txBody>
          <a:bodyPr wrap="none" lIns="238050" tIns="79350" rIns="0" bIns="238050" anchor="ctr" anchorCtr="0">
            <a:spAutoFit/>
          </a:bodyPr>
          <a:p>
            <a:endParaRPr lang="zh-CN" altLang="zh-CN" dirty="0">
              <a:latin typeface="Calibri" panose="020F0502020204030204" pitchFamily="34" charset="0"/>
            </a:endParaRPr>
          </a:p>
        </p:txBody>
      </p:sp>
      <p:sp>
        <p:nvSpPr>
          <p:cNvPr id="20" name="Content Placeholder 2"/>
          <p:cNvSpPr txBox="1"/>
          <p:nvPr/>
        </p:nvSpPr>
        <p:spPr>
          <a:xfrm>
            <a:off x="7207250" y="1990725"/>
            <a:ext cx="493713" cy="350838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endParaRPr lang="zh-CN" altLang="zh-CN" sz="1100" dirty="0">
              <a:latin typeface="Calibri" panose="020F0502020204030204" pitchFamily="34" charset="0"/>
            </a:endParaRPr>
          </a:p>
        </p:txBody>
      </p:sp>
      <p:pic>
        <p:nvPicPr>
          <p:cNvPr id="3" name="v2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697220" y="938530"/>
            <a:ext cx="3161030" cy="5591175"/>
          </a:xfrm>
          <a:prstGeom prst="rect">
            <a:avLst/>
          </a:prstGeom>
        </p:spPr>
      </p:pic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20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0722" name="组合 64"/>
          <p:cNvGrpSpPr/>
          <p:nvPr/>
        </p:nvGrpSpPr>
        <p:grpSpPr>
          <a:xfrm>
            <a:off x="407988" y="-125412"/>
            <a:ext cx="10694987" cy="6697662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19" y="1137606"/>
              <a:ext cx="10287000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30731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0732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30733" name="文本框 2"/>
            <p:cNvSpPr txBox="1"/>
            <p:nvPr/>
          </p:nvSpPr>
          <p:spPr>
            <a:xfrm>
              <a:off x="2578893" y="1215345"/>
              <a:ext cx="987171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 3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0734" name="TextBox 22"/>
            <p:cNvSpPr txBox="1"/>
            <p:nvPr/>
          </p:nvSpPr>
          <p:spPr>
            <a:xfrm>
              <a:off x="3461544" y="1214617"/>
              <a:ext cx="1841500" cy="3397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成果展示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30735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30736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9" name="Content Placeholder 2"/>
          <p:cNvSpPr txBox="1"/>
          <p:nvPr/>
        </p:nvSpPr>
        <p:spPr bwMode="auto">
          <a:xfrm>
            <a:off x="1503363" y="3163888"/>
            <a:ext cx="5570538" cy="68421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华文行楷" pitchFamily="2" charset="-122"/>
                <a:ea typeface="华文行楷" pitchFamily="2" charset="-122"/>
                <a:cs typeface="+mn-cs"/>
              </a:rPr>
              <a:t>欢迎大家使用组队达人小程序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华文行楷" pitchFamily="2" charset="-122"/>
              <a:ea typeface="华文行楷" pitchFamily="2" charset="-122"/>
              <a:cs typeface="+mn-cs"/>
            </a:endParaRPr>
          </a:p>
        </p:txBody>
      </p:sp>
      <p:sp>
        <p:nvSpPr>
          <p:cNvPr id="47" name="Content Placeholder 2"/>
          <p:cNvSpPr txBox="1"/>
          <p:nvPr/>
        </p:nvSpPr>
        <p:spPr>
          <a:xfrm>
            <a:off x="7747000" y="3848100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18013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4997450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30727" name="Rectangle 2"/>
          <p:cNvSpPr/>
          <p:nvPr/>
        </p:nvSpPr>
        <p:spPr>
          <a:xfrm>
            <a:off x="0" y="-298450"/>
            <a:ext cx="239713" cy="596900"/>
          </a:xfrm>
          <a:prstGeom prst="rect">
            <a:avLst/>
          </a:prstGeom>
          <a:noFill/>
          <a:ln w="9525">
            <a:noFill/>
          </a:ln>
        </p:spPr>
        <p:txBody>
          <a:bodyPr wrap="none" lIns="238050" tIns="79350" rIns="0" bIns="238050" anchor="ctr" anchorCtr="0">
            <a:spAutoFit/>
          </a:bodyPr>
          <a:p>
            <a:endParaRPr lang="zh-CN" altLang="zh-CN" dirty="0">
              <a:latin typeface="Calibri" panose="020F0502020204030204" pitchFamily="34" charset="0"/>
            </a:endParaRPr>
          </a:p>
        </p:txBody>
      </p:sp>
      <p:sp>
        <p:nvSpPr>
          <p:cNvPr id="20" name="Content Placeholder 2"/>
          <p:cNvSpPr txBox="1"/>
          <p:nvPr/>
        </p:nvSpPr>
        <p:spPr>
          <a:xfrm>
            <a:off x="7207250" y="1990725"/>
            <a:ext cx="493713" cy="350838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endParaRPr lang="zh-CN" altLang="zh-CN" sz="1100" dirty="0">
              <a:latin typeface="Calibri" panose="020F0502020204030204" pitchFamily="34" charset="0"/>
            </a:endParaRPr>
          </a:p>
        </p:txBody>
      </p:sp>
      <p:pic>
        <p:nvPicPr>
          <p:cNvPr id="30729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213" y="2211388"/>
            <a:ext cx="3092450" cy="30924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47" grpId="0"/>
      <p:bldP spid="48" grpId="0"/>
      <p:bldP spid="49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6386" name="组合 42"/>
          <p:cNvGrpSpPr/>
          <p:nvPr/>
        </p:nvGrpSpPr>
        <p:grpSpPr>
          <a:xfrm>
            <a:off x="420688" y="71438"/>
            <a:ext cx="10694987" cy="6697662"/>
            <a:chOff x="420688" y="71543"/>
            <a:chExt cx="10694987" cy="6698023"/>
          </a:xfrm>
        </p:grpSpPr>
        <p:sp>
          <p:nvSpPr>
            <p:cNvPr id="2" name="矩形 1"/>
            <p:cNvSpPr/>
            <p:nvPr/>
          </p:nvSpPr>
          <p:spPr bwMode="auto">
            <a:xfrm>
              <a:off x="828675" y="1139988"/>
              <a:ext cx="10287000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16397" name="图片 3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0688" y="71543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6398" name="图片 3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904463" y="287526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24" name="矩形 23"/>
          <p:cNvSpPr/>
          <p:nvPr/>
        </p:nvSpPr>
        <p:spPr>
          <a:xfrm>
            <a:off x="828675" y="2265363"/>
            <a:ext cx="10056813" cy="2070100"/>
          </a:xfrm>
          <a:prstGeom prst="rect">
            <a:avLst/>
          </a:prstGeom>
          <a:solidFill>
            <a:srgbClr val="3E6A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31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TextBox 51"/>
          <p:cNvSpPr txBox="1"/>
          <p:nvPr/>
        </p:nvSpPr>
        <p:spPr>
          <a:xfrm>
            <a:off x="4614863" y="3046413"/>
            <a:ext cx="3544887" cy="6477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lvl="1" indent="1905"/>
            <a:r>
              <a:rPr lang="zh-CN" altLang="en-US" dirty="0">
                <a:solidFill>
                  <a:schemeClr val="bg1"/>
                </a:solidFill>
                <a:latin typeface="华光彩云_CNKI" pitchFamily="2" charset="-122"/>
                <a:ea typeface="华光彩云_CNKI" pitchFamily="2" charset="-122"/>
              </a:rPr>
              <a:t> </a:t>
            </a:r>
            <a:r>
              <a:rPr lang="zh-CN" altLang="en-US" sz="3600" dirty="0">
                <a:solidFill>
                  <a:schemeClr val="bg1"/>
                </a:solidFill>
                <a:latin typeface="华光彩云_CNKI" pitchFamily="2" charset="-122"/>
                <a:ea typeface="华光彩云_CNKI" pitchFamily="2" charset="-122"/>
              </a:rPr>
              <a:t>一、项目简介</a:t>
            </a:r>
            <a:endParaRPr lang="en-US" altLang="zh-CN" sz="3600" dirty="0">
              <a:solidFill>
                <a:schemeClr val="bg1"/>
              </a:solidFill>
              <a:latin typeface="华光彩云_CNKI" pitchFamily="2" charset="-122"/>
              <a:ea typeface="华光彩云_CNKI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3384550" y="2346325"/>
            <a:ext cx="0" cy="1924050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53"/>
          <p:cNvSpPr txBox="1"/>
          <p:nvPr/>
        </p:nvSpPr>
        <p:spPr>
          <a:xfrm>
            <a:off x="1768475" y="3937000"/>
            <a:ext cx="901700" cy="24606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p>
            <a:pPr eaLnBrk="1" hangingPunct="1"/>
            <a:r>
              <a:rPr lang="en-US" altLang="zh-CN" sz="1600" dirty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  <a:sym typeface="Microsoft YaHei" panose="020B0503020204020204" charset="-122"/>
              </a:rPr>
              <a:t>PART 01</a:t>
            </a:r>
            <a:endParaRPr lang="zh-CN" altLang="en-US" sz="1600" dirty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  <a:sym typeface="Microsoft YaHei" panose="020B050302020402020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439863" y="2392363"/>
            <a:ext cx="1438275" cy="1436687"/>
            <a:chOff x="5675204" y="407884"/>
            <a:chExt cx="1437120" cy="1437120"/>
          </a:xfrm>
        </p:grpSpPr>
        <p:sp>
          <p:nvSpPr>
            <p:cNvPr id="34" name="椭圆 33"/>
            <p:cNvSpPr/>
            <p:nvPr/>
          </p:nvSpPr>
          <p:spPr>
            <a:xfrm>
              <a:off x="5675204" y="407884"/>
              <a:ext cx="1437120" cy="14371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313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KSO_Shape"/>
            <p:cNvSpPr/>
            <p:nvPr/>
          </p:nvSpPr>
          <p:spPr bwMode="auto">
            <a:xfrm>
              <a:off x="5997207" y="865222"/>
              <a:ext cx="758216" cy="520857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3E6A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313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6392" name="图片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6325" y="2330450"/>
            <a:ext cx="2505075" cy="29622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063" y="4041775"/>
            <a:ext cx="2519362" cy="124460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5"/>
    </p:custDataLst>
  </p:cSld>
  <p:clrMapOvr>
    <a:masterClrMapping/>
  </p:clrMapOvr>
  <p:transition spd="slow" advTm="803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7410" name="组合 64"/>
          <p:cNvGrpSpPr/>
          <p:nvPr/>
        </p:nvGrpSpPr>
        <p:grpSpPr>
          <a:xfrm>
            <a:off x="407988" y="-117475"/>
            <a:ext cx="10694987" cy="6697663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19" y="1137606"/>
              <a:ext cx="10287000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17420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cxnSp>
          <p:nvCxnSpPr>
            <p:cNvPr id="17421" name="直接连接符 67"/>
            <p:cNvCxnSpPr/>
            <p:nvPr/>
          </p:nvCxnSpPr>
          <p:spPr>
            <a:xfrm>
              <a:off x="835819" y="2272781"/>
              <a:ext cx="10287000" cy="0"/>
            </a:xfrm>
            <a:prstGeom prst="line">
              <a:avLst/>
            </a:prstGeom>
            <a:ln w="9525" cap="flat" cmpd="sng">
              <a:solidFill>
                <a:srgbClr val="3E6A81"/>
              </a:solidFill>
              <a:prstDash val="solid"/>
              <a:headEnd type="none" w="med" len="med"/>
              <a:tailEnd type="none" w="med" len="med"/>
            </a:ln>
          </p:spPr>
        </p:cxnSp>
        <p:sp>
          <p:nvSpPr>
            <p:cNvPr id="17422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17423" name="文本框 2"/>
            <p:cNvSpPr txBox="1"/>
            <p:nvPr/>
          </p:nvSpPr>
          <p:spPr>
            <a:xfrm>
              <a:off x="2578894" y="1215345"/>
              <a:ext cx="882650" cy="33826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01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424" name="TextBox 22"/>
            <p:cNvSpPr txBox="1"/>
            <p:nvPr/>
          </p:nvSpPr>
          <p:spPr>
            <a:xfrm>
              <a:off x="3461544" y="1214617"/>
              <a:ext cx="1841500" cy="3397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简介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17425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17426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cxnSp>
        <p:nvCxnSpPr>
          <p:cNvPr id="6" name="Straight Connector 53"/>
          <p:cNvCxnSpPr/>
          <p:nvPr/>
        </p:nvCxnSpPr>
        <p:spPr>
          <a:xfrm>
            <a:off x="4773613" y="2844800"/>
            <a:ext cx="0" cy="2876550"/>
          </a:xfrm>
          <a:prstGeom prst="line">
            <a:avLst/>
          </a:prstGeom>
          <a:ln w="9525" cap="flat" cmpd="sng">
            <a:solidFill>
              <a:srgbClr val="3E6A81"/>
            </a:solidFill>
            <a:prstDash val="sysDot"/>
            <a:headEnd type="none" w="med" len="med"/>
            <a:tailEnd type="none" w="med" len="med"/>
          </a:ln>
        </p:spPr>
      </p:cxnSp>
      <p:sp>
        <p:nvSpPr>
          <p:cNvPr id="19" name="Content Placeholder 2"/>
          <p:cNvSpPr txBox="1"/>
          <p:nvPr/>
        </p:nvSpPr>
        <p:spPr bwMode="auto">
          <a:xfrm>
            <a:off x="1384300" y="3154363"/>
            <a:ext cx="3082925" cy="11350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一个简洁的小程序，可以快速，方便，高效地进行课外活动，课题研究，大作业等的组队。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0" name="Title 13"/>
          <p:cNvSpPr txBox="1"/>
          <p:nvPr/>
        </p:nvSpPr>
        <p:spPr>
          <a:xfrm>
            <a:off x="1447800" y="2692400"/>
            <a:ext cx="1547813" cy="40005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>
            <a:spAutoFit/>
          </a:bodyPr>
          <a:p>
            <a:r>
              <a:rPr lang="zh-CN" altLang="en-US" sz="2000" dirty="0">
                <a:solidFill>
                  <a:srgbClr val="3E6A81"/>
                </a:solidFill>
                <a:latin typeface="Microsoft YaHei" panose="020B0503020204020204" charset="-122"/>
                <a:ea typeface="Microsoft YaHei" panose="020B0503020204020204" charset="-122"/>
              </a:rPr>
              <a:t>设计目的</a:t>
            </a:r>
            <a:endParaRPr lang="en-US" altLang="zh-CN" sz="2000" dirty="0">
              <a:solidFill>
                <a:srgbClr val="3E6A8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47" name="Content Placeholder 2"/>
          <p:cNvSpPr txBox="1"/>
          <p:nvPr/>
        </p:nvSpPr>
        <p:spPr>
          <a:xfrm>
            <a:off x="7747000" y="3848100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18013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4997450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61" name="Title 13"/>
          <p:cNvSpPr txBox="1"/>
          <p:nvPr/>
        </p:nvSpPr>
        <p:spPr>
          <a:xfrm>
            <a:off x="5181600" y="2692400"/>
            <a:ext cx="2520950" cy="40005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>
            <a:spAutoFit/>
          </a:bodyPr>
          <a:p>
            <a:r>
              <a:rPr lang="zh-CN" altLang="en-US" sz="2000" dirty="0">
                <a:solidFill>
                  <a:srgbClr val="3E6A81"/>
                </a:solidFill>
                <a:latin typeface="Microsoft YaHei" panose="020B0503020204020204" charset="-122"/>
                <a:ea typeface="Microsoft YaHei" panose="020B0503020204020204" charset="-122"/>
              </a:rPr>
              <a:t>功能设计</a:t>
            </a:r>
            <a:endParaRPr lang="en-US" altLang="zh-CN" sz="2000" dirty="0">
              <a:solidFill>
                <a:srgbClr val="3E6A8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62" name="Content Placeholder 2"/>
          <p:cNvSpPr txBox="1"/>
          <p:nvPr/>
        </p:nvSpPr>
        <p:spPr bwMode="auto">
          <a:xfrm>
            <a:off x="5093786" y="3167981"/>
            <a:ext cx="5837435" cy="287655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        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每个人都可以通过组队达人创建一个活动，活动可以设置为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私有活动或者公共活动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，可以指定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highlight>
                  <a:srgbClr val="00FFFF"/>
                </a:highlight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截止时间和具体内容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，其他人可以通过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扫描二维码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加入活动。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        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加入活动页面，可以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创建自己的小组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，小组可以设置人数限制，说明小组的目标，对成员的要求等等。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        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活动参与者可以申请加入小组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，说明自己的情况，以便组长筛选组员，组长同意申请之后就成功加入了小组。每个人可以编辑自己的具体信息，以便了解和认识其他人。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47" grpId="0"/>
      <p:bldP spid="48" grpId="0"/>
      <p:bldP spid="49" grpId="0"/>
      <p:bldP spid="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8434" name="组合 42"/>
          <p:cNvGrpSpPr/>
          <p:nvPr/>
        </p:nvGrpSpPr>
        <p:grpSpPr>
          <a:xfrm>
            <a:off x="420688" y="71438"/>
            <a:ext cx="10694987" cy="6697662"/>
            <a:chOff x="420688" y="71543"/>
            <a:chExt cx="10694987" cy="6698023"/>
          </a:xfrm>
        </p:grpSpPr>
        <p:sp>
          <p:nvSpPr>
            <p:cNvPr id="2" name="矩形 1"/>
            <p:cNvSpPr/>
            <p:nvPr/>
          </p:nvSpPr>
          <p:spPr bwMode="auto">
            <a:xfrm>
              <a:off x="828675" y="1139988"/>
              <a:ext cx="10287000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18445" name="图片 3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0688" y="71543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8446" name="图片 3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904463" y="287526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24" name="矩形 23"/>
          <p:cNvSpPr/>
          <p:nvPr/>
        </p:nvSpPr>
        <p:spPr>
          <a:xfrm>
            <a:off x="828675" y="2265363"/>
            <a:ext cx="10056813" cy="2070100"/>
          </a:xfrm>
          <a:prstGeom prst="rect">
            <a:avLst/>
          </a:prstGeom>
          <a:solidFill>
            <a:srgbClr val="3E6A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31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TextBox 51"/>
          <p:cNvSpPr txBox="1"/>
          <p:nvPr/>
        </p:nvSpPr>
        <p:spPr>
          <a:xfrm>
            <a:off x="4870450" y="3046413"/>
            <a:ext cx="3009900" cy="6477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marL="0" lvl="1" indent="1905"/>
            <a:r>
              <a:rPr lang="zh-CN" altLang="en-US" sz="1400" dirty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 </a:t>
            </a:r>
            <a:r>
              <a:rPr lang="zh-CN" altLang="en-US" sz="3600" dirty="0">
                <a:solidFill>
                  <a:schemeClr val="bg1"/>
                </a:solidFill>
                <a:latin typeface="华光彩云_CNKI" pitchFamily="2" charset="-122"/>
                <a:ea typeface="华光彩云_CNKI" pitchFamily="2" charset="-122"/>
              </a:rPr>
              <a:t>二、技术支持</a:t>
            </a:r>
            <a:endParaRPr lang="en-US" altLang="zh-CN" dirty="0">
              <a:solidFill>
                <a:schemeClr val="bg1"/>
              </a:solidFill>
              <a:latin typeface="华光彩云_CNKI" pitchFamily="2" charset="-122"/>
              <a:ea typeface="华光彩云_CNKI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3384550" y="2346325"/>
            <a:ext cx="0" cy="1924050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53"/>
          <p:cNvSpPr txBox="1"/>
          <p:nvPr/>
        </p:nvSpPr>
        <p:spPr>
          <a:xfrm>
            <a:off x="1768475" y="3937000"/>
            <a:ext cx="901700" cy="24606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p>
            <a:pPr eaLnBrk="1" hangingPunct="1"/>
            <a:r>
              <a:rPr lang="en-US" altLang="zh-CN" sz="1600" dirty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  <a:sym typeface="Microsoft YaHei" panose="020B0503020204020204" charset="-122"/>
              </a:rPr>
              <a:t>PART 02</a:t>
            </a:r>
            <a:endParaRPr lang="zh-CN" altLang="en-US" sz="1600" dirty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  <a:sym typeface="Microsoft YaHei" panose="020B050302020402020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439863" y="2392363"/>
            <a:ext cx="1438275" cy="1436687"/>
            <a:chOff x="5675204" y="407884"/>
            <a:chExt cx="1437120" cy="1437120"/>
          </a:xfrm>
        </p:grpSpPr>
        <p:sp>
          <p:nvSpPr>
            <p:cNvPr id="34" name="椭圆 33"/>
            <p:cNvSpPr/>
            <p:nvPr/>
          </p:nvSpPr>
          <p:spPr>
            <a:xfrm>
              <a:off x="5675204" y="407884"/>
              <a:ext cx="1437120" cy="14371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313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KSO_Shape"/>
            <p:cNvSpPr/>
            <p:nvPr/>
          </p:nvSpPr>
          <p:spPr bwMode="auto">
            <a:xfrm>
              <a:off x="5997207" y="865222"/>
              <a:ext cx="758216" cy="520857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3E6A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313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18440" name="图片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6325" y="2330450"/>
            <a:ext cx="2505075" cy="29622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063" y="4041775"/>
            <a:ext cx="2519362" cy="124460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5"/>
    </p:custDataLst>
  </p:cSld>
  <p:clrMapOvr>
    <a:masterClrMapping/>
  </p:clrMapOvr>
  <p:transition spd="slow" advTm="803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9458" name="组合 64"/>
          <p:cNvGrpSpPr/>
          <p:nvPr/>
        </p:nvGrpSpPr>
        <p:grpSpPr>
          <a:xfrm>
            <a:off x="428625" y="79375"/>
            <a:ext cx="10694988" cy="6697663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20" y="1137606"/>
              <a:ext cx="10286999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19463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cxnSp>
          <p:nvCxnSpPr>
            <p:cNvPr id="19464" name="直接连接符 67"/>
            <p:cNvCxnSpPr/>
            <p:nvPr/>
          </p:nvCxnSpPr>
          <p:spPr>
            <a:xfrm>
              <a:off x="835819" y="2272781"/>
              <a:ext cx="10287000" cy="0"/>
            </a:xfrm>
            <a:prstGeom prst="line">
              <a:avLst/>
            </a:prstGeom>
            <a:ln w="9525" cap="flat" cmpd="sng">
              <a:solidFill>
                <a:srgbClr val="3E6A81"/>
              </a:solidFill>
              <a:prstDash val="solid"/>
              <a:headEnd type="none" w="med" len="med"/>
              <a:tailEnd type="none" w="med" len="med"/>
            </a:ln>
          </p:spPr>
        </p:cxnSp>
        <p:sp>
          <p:nvSpPr>
            <p:cNvPr id="19465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19466" name="文本框 2"/>
            <p:cNvSpPr txBox="1"/>
            <p:nvPr/>
          </p:nvSpPr>
          <p:spPr>
            <a:xfrm>
              <a:off x="2578893" y="1215345"/>
              <a:ext cx="987171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 2.1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9467" name="TextBox 22"/>
            <p:cNvSpPr txBox="1"/>
            <p:nvPr/>
          </p:nvSpPr>
          <p:spPr>
            <a:xfrm>
              <a:off x="3461544" y="1214617"/>
              <a:ext cx="1841500" cy="3397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后端技术概览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19468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19469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9" name="Content Placeholder 2"/>
          <p:cNvSpPr txBox="1"/>
          <p:nvPr/>
        </p:nvSpPr>
        <p:spPr bwMode="auto">
          <a:xfrm>
            <a:off x="1733550" y="3195638"/>
            <a:ext cx="3221038" cy="16256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主要通过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Java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实现，支持通过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Docker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快速部署。使用微信云托管部署服务，使用腾讯云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COS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（或阿里云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OSS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）存储静态文件。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2" name="Content Placeholder 2"/>
          <p:cNvSpPr txBox="1"/>
          <p:nvPr/>
        </p:nvSpPr>
        <p:spPr>
          <a:xfrm>
            <a:off x="7237413" y="2465388"/>
            <a:ext cx="2149475" cy="3332162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endParaRPr lang="zh-CN" altLang="zh-CN" sz="2800" dirty="0">
              <a:latin typeface="Calibri" panose="020F0502020204030204" pitchFamily="34" charset="0"/>
            </a:endParaRPr>
          </a:p>
          <a:p>
            <a:pPr>
              <a:buChar char="•"/>
            </a:pPr>
            <a:r>
              <a:rPr lang="zh-CN" altLang="zh-CN" dirty="0">
                <a:solidFill>
                  <a:srgbClr val="1F0909"/>
                </a:solidFill>
                <a:latin typeface="Calibri" panose="020F0502020204030204" pitchFamily="34" charset="0"/>
              </a:rPr>
              <a:t>SpringBoot</a:t>
            </a:r>
            <a:endParaRPr lang="zh-CN" altLang="zh-CN" dirty="0">
              <a:solidFill>
                <a:srgbClr val="1F0909"/>
              </a:solidFill>
              <a:latin typeface="Calibri" panose="020F0502020204030204" pitchFamily="34" charset="0"/>
            </a:endParaRPr>
          </a:p>
          <a:p>
            <a:pPr>
              <a:buChar char="•"/>
            </a:pPr>
            <a:r>
              <a:rPr lang="zh-CN" altLang="zh-CN" dirty="0">
                <a:solidFill>
                  <a:srgbClr val="1F0909"/>
                </a:solidFill>
                <a:latin typeface="Calibri" panose="020F0502020204030204" pitchFamily="34" charset="0"/>
              </a:rPr>
              <a:t>Docker &amp; Docker-compose</a:t>
            </a:r>
            <a:endParaRPr lang="zh-CN" altLang="zh-CN" dirty="0">
              <a:solidFill>
                <a:srgbClr val="1F0909"/>
              </a:solidFill>
              <a:latin typeface="Calibri" panose="020F0502020204030204" pitchFamily="34" charset="0"/>
            </a:endParaRPr>
          </a:p>
          <a:p>
            <a:pPr>
              <a:buChar char="•"/>
            </a:pPr>
            <a:r>
              <a:rPr lang="zh-CN" altLang="zh-CN" dirty="0">
                <a:solidFill>
                  <a:srgbClr val="1F0909"/>
                </a:solidFill>
                <a:latin typeface="Calibri" panose="020F0502020204030204" pitchFamily="34" charset="0"/>
              </a:rPr>
              <a:t>MySQL</a:t>
            </a:r>
            <a:endParaRPr lang="zh-CN" altLang="zh-CN" dirty="0">
              <a:solidFill>
                <a:srgbClr val="1F0909"/>
              </a:solidFill>
              <a:latin typeface="Calibri" panose="020F0502020204030204" pitchFamily="34" charset="0"/>
            </a:endParaRPr>
          </a:p>
          <a:p>
            <a:pPr>
              <a:buChar char="•"/>
            </a:pPr>
            <a:r>
              <a:rPr lang="zh-CN" altLang="zh-CN" dirty="0">
                <a:solidFill>
                  <a:srgbClr val="1F0909"/>
                </a:solidFill>
                <a:latin typeface="Calibri" panose="020F0502020204030204" pitchFamily="34" charset="0"/>
              </a:rPr>
              <a:t>MybatisPlus</a:t>
            </a:r>
            <a:endParaRPr lang="zh-CN" altLang="zh-CN" dirty="0">
              <a:solidFill>
                <a:srgbClr val="1F0909"/>
              </a:solidFill>
              <a:latin typeface="Calibri" panose="020F0502020204030204" pitchFamily="34" charset="0"/>
            </a:endParaRPr>
          </a:p>
          <a:p>
            <a:pPr>
              <a:buChar char="•"/>
            </a:pPr>
            <a:r>
              <a:rPr lang="zh-CN" altLang="zh-CN" dirty="0">
                <a:solidFill>
                  <a:srgbClr val="1F0909"/>
                </a:solidFill>
                <a:latin typeface="Calibri" panose="020F0502020204030204" pitchFamily="34" charset="0"/>
              </a:rPr>
              <a:t>Hutool</a:t>
            </a:r>
            <a:endParaRPr lang="zh-CN" altLang="zh-CN" dirty="0">
              <a:solidFill>
                <a:srgbClr val="1F0909"/>
              </a:solidFill>
              <a:latin typeface="Calibri" panose="020F0502020204030204" pitchFamily="34" charset="0"/>
            </a:endParaRPr>
          </a:p>
          <a:p>
            <a:pPr>
              <a:buChar char="•"/>
            </a:pPr>
            <a:r>
              <a:rPr lang="zh-CN" altLang="zh-CN" dirty="0">
                <a:solidFill>
                  <a:srgbClr val="1F0909"/>
                </a:solidFill>
                <a:latin typeface="Calibri" panose="020F0502020204030204" pitchFamily="34" charset="0"/>
              </a:rPr>
              <a:t>JWT</a:t>
            </a:r>
            <a:endParaRPr lang="zh-CN" altLang="zh-CN" dirty="0">
              <a:solidFill>
                <a:srgbClr val="1F0909"/>
              </a:solidFill>
              <a:latin typeface="Calibri" panose="020F0502020204030204" pitchFamily="34" charset="0"/>
            </a:endParaRPr>
          </a:p>
          <a:p>
            <a:pPr>
              <a:buChar char="•"/>
            </a:pPr>
            <a:r>
              <a:rPr lang="zh-CN" altLang="zh-CN" dirty="0">
                <a:solidFill>
                  <a:srgbClr val="1F0909"/>
                </a:solidFill>
                <a:latin typeface="Calibri" panose="020F0502020204030204" pitchFamily="34" charset="0"/>
              </a:rPr>
              <a:t>Quartz</a:t>
            </a:r>
            <a:endParaRPr lang="zh-CN" altLang="zh-CN" dirty="0">
              <a:solidFill>
                <a:srgbClr val="1F0909"/>
              </a:solidFill>
              <a:latin typeface="Calibri" panose="020F0502020204030204" pitchFamily="34" charset="0"/>
            </a:endParaRPr>
          </a:p>
          <a:p>
            <a:pPr>
              <a:buChar char="•"/>
            </a:pPr>
            <a:r>
              <a:rPr lang="zh-CN" altLang="zh-CN" dirty="0">
                <a:solidFill>
                  <a:srgbClr val="1F0909"/>
                </a:solidFill>
                <a:latin typeface="Calibri" panose="020F0502020204030204" pitchFamily="34" charset="0"/>
              </a:rPr>
              <a:t>OkHttp</a:t>
            </a:r>
            <a:endParaRPr lang="zh-CN" altLang="zh-CN" dirty="0">
              <a:solidFill>
                <a:srgbClr val="1F0909"/>
              </a:solidFill>
              <a:latin typeface="Calibri" panose="020F0502020204030204" pitchFamily="34" charset="0"/>
            </a:endParaRPr>
          </a:p>
          <a:p>
            <a:pPr>
              <a:buChar char="•"/>
            </a:pPr>
            <a:r>
              <a:rPr lang="zh-CN" altLang="zh-CN" dirty="0">
                <a:solidFill>
                  <a:srgbClr val="1F0909"/>
                </a:solidFill>
                <a:latin typeface="Calibri" panose="020F0502020204030204" pitchFamily="34" charset="0"/>
              </a:rPr>
              <a:t>qcloud.cos / aliyun.oss</a:t>
            </a:r>
            <a:endParaRPr lang="zh-CN" altLang="zh-CN" dirty="0">
              <a:solidFill>
                <a:srgbClr val="1F0909"/>
              </a:solidFill>
              <a:latin typeface="Calibri" panose="020F0502020204030204" pitchFamily="34" charset="0"/>
            </a:endParaRPr>
          </a:p>
          <a:p>
            <a:endParaRPr lang="zh-CN" altLang="zh-CN" sz="2800" dirty="0">
              <a:latin typeface="Calibri" panose="020F0502020204030204" pitchFamily="34" charset="0"/>
            </a:endParaRPr>
          </a:p>
        </p:txBody>
      </p:sp>
      <p:sp>
        <p:nvSpPr>
          <p:cNvPr id="19461" name="Rectangle 2"/>
          <p:cNvSpPr/>
          <p:nvPr/>
        </p:nvSpPr>
        <p:spPr>
          <a:xfrm>
            <a:off x="0" y="-298450"/>
            <a:ext cx="239713" cy="596900"/>
          </a:xfrm>
          <a:prstGeom prst="rect">
            <a:avLst/>
          </a:prstGeom>
          <a:noFill/>
          <a:ln w="9525">
            <a:noFill/>
          </a:ln>
        </p:spPr>
        <p:txBody>
          <a:bodyPr wrap="none" lIns="238050" tIns="79350" rIns="0" bIns="238050" anchor="ctr" anchorCtr="0">
            <a:spAutoFit/>
          </a:bodyPr>
          <a:p>
            <a:endParaRPr lang="zh-CN" altLang="zh-CN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6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0482" name="组合 64"/>
          <p:cNvGrpSpPr/>
          <p:nvPr/>
        </p:nvGrpSpPr>
        <p:grpSpPr>
          <a:xfrm>
            <a:off x="428625" y="79375"/>
            <a:ext cx="10694988" cy="6697663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20" y="1137606"/>
              <a:ext cx="10286999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20487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cxnSp>
          <p:nvCxnSpPr>
            <p:cNvPr id="20488" name="直接连接符 67"/>
            <p:cNvCxnSpPr/>
            <p:nvPr/>
          </p:nvCxnSpPr>
          <p:spPr>
            <a:xfrm>
              <a:off x="835819" y="2272781"/>
              <a:ext cx="10287000" cy="0"/>
            </a:xfrm>
            <a:prstGeom prst="line">
              <a:avLst/>
            </a:prstGeom>
            <a:ln w="9525" cap="flat" cmpd="sng">
              <a:solidFill>
                <a:srgbClr val="3E6A81"/>
              </a:solidFill>
              <a:prstDash val="solid"/>
              <a:headEnd type="none" w="med" len="med"/>
              <a:tailEnd type="none" w="med" len="med"/>
            </a:ln>
          </p:spPr>
        </p:cxnSp>
        <p:sp>
          <p:nvSpPr>
            <p:cNvPr id="20489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20490" name="文本框 2"/>
            <p:cNvSpPr txBox="1"/>
            <p:nvPr/>
          </p:nvSpPr>
          <p:spPr>
            <a:xfrm>
              <a:off x="2578893" y="1215345"/>
              <a:ext cx="987171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 2.2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0491" name="TextBox 22"/>
            <p:cNvSpPr txBox="1"/>
            <p:nvPr/>
          </p:nvSpPr>
          <p:spPr>
            <a:xfrm>
              <a:off x="3461544" y="1214617"/>
              <a:ext cx="1841500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前端技术概览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pic>
          <p:nvPicPr>
            <p:cNvPr id="20492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9" name="Content Placeholder 2"/>
          <p:cNvSpPr txBox="1"/>
          <p:nvPr/>
        </p:nvSpPr>
        <p:spPr bwMode="auto">
          <a:xfrm>
            <a:off x="1733550" y="3205163"/>
            <a:ext cx="7043738" cy="152241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F0909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主要由 JavaScript 实现。</a:t>
            </a: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F0909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只有微信小程序端，通过微信官方API和 </a:t>
            </a:r>
            <a:r>
              <a:rPr kumimoji="0" lang="zh-CN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1F0909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Vant Weapp</a:t>
            </a:r>
            <a:r>
              <a:rPr kumimoji="0" lang="zh-CN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F0909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 框架搭建UI。</a:t>
            </a: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kumimoji="0" lang="zh-CN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F0909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WeChat API</a:t>
            </a: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0909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kumimoji="0" lang="zh-CN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1F0909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Vant Weapp</a:t>
            </a: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F0909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0484" name="Rectangle 2"/>
          <p:cNvSpPr/>
          <p:nvPr/>
        </p:nvSpPr>
        <p:spPr>
          <a:xfrm>
            <a:off x="0" y="-288925"/>
            <a:ext cx="239713" cy="596900"/>
          </a:xfrm>
          <a:prstGeom prst="rect">
            <a:avLst/>
          </a:prstGeom>
          <a:noFill/>
          <a:ln w="9525">
            <a:noFill/>
          </a:ln>
        </p:spPr>
        <p:txBody>
          <a:bodyPr wrap="none" lIns="238050" tIns="79350" rIns="0" bIns="238050" anchor="ctr" anchorCtr="0">
            <a:spAutoFit/>
          </a:bodyPr>
          <a:p>
            <a:endParaRPr lang="zh-CN" altLang="zh-CN" dirty="0">
              <a:latin typeface="Calibri" panose="020F0502020204030204" pitchFamily="34" charset="0"/>
            </a:endParaRPr>
          </a:p>
        </p:txBody>
      </p:sp>
      <p:cxnSp>
        <p:nvCxnSpPr>
          <p:cNvPr id="20485" name="直接连接符 71"/>
          <p:cNvCxnSpPr/>
          <p:nvPr/>
        </p:nvCxnSpPr>
        <p:spPr>
          <a:xfrm>
            <a:off x="3476625" y="1231900"/>
            <a:ext cx="0" cy="325438"/>
          </a:xfrm>
          <a:prstGeom prst="line">
            <a:avLst/>
          </a:prstGeom>
          <a:ln w="9525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</p:cxnSp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1506" name="组合 64"/>
          <p:cNvGrpSpPr/>
          <p:nvPr/>
        </p:nvGrpSpPr>
        <p:grpSpPr>
          <a:xfrm>
            <a:off x="428625" y="69850"/>
            <a:ext cx="10694988" cy="6697663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20" y="1137606"/>
              <a:ext cx="10286999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21514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cxnSp>
          <p:nvCxnSpPr>
            <p:cNvPr id="21515" name="直接连接符 67"/>
            <p:cNvCxnSpPr/>
            <p:nvPr/>
          </p:nvCxnSpPr>
          <p:spPr>
            <a:xfrm>
              <a:off x="835819" y="2272781"/>
              <a:ext cx="10287000" cy="0"/>
            </a:xfrm>
            <a:prstGeom prst="line">
              <a:avLst/>
            </a:prstGeom>
            <a:ln w="9525" cap="flat" cmpd="sng">
              <a:solidFill>
                <a:srgbClr val="3E6A81"/>
              </a:solidFill>
              <a:prstDash val="solid"/>
              <a:headEnd type="none" w="med" len="med"/>
              <a:tailEnd type="none" w="med" len="med"/>
            </a:ln>
          </p:spPr>
        </p:cxnSp>
        <p:sp>
          <p:nvSpPr>
            <p:cNvPr id="21516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21517" name="文本框 2"/>
            <p:cNvSpPr txBox="1"/>
            <p:nvPr/>
          </p:nvSpPr>
          <p:spPr>
            <a:xfrm>
              <a:off x="2578894" y="1215345"/>
              <a:ext cx="1078388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2.3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1518" name="TextBox 22"/>
            <p:cNvSpPr txBox="1"/>
            <p:nvPr/>
          </p:nvSpPr>
          <p:spPr>
            <a:xfrm>
              <a:off x="3461544" y="1214617"/>
              <a:ext cx="1841500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关键技术点和问题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21519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21520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9" name="Content Placeholder 2"/>
          <p:cNvSpPr txBox="1"/>
          <p:nvPr/>
        </p:nvSpPr>
        <p:spPr bwMode="auto">
          <a:xfrm>
            <a:off x="1900238" y="3105150"/>
            <a:ext cx="8899525" cy="29083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如果不使⽤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docker-compose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部署服务，只通过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docker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进⾏部署的话，由于有多个容器需要部署且容器间需要通信，为了正常通信，需要建⽴桥接⽹络，通过创建⼀个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network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（默认为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bridge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模式），将两个容器的⽹络均指定为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network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， 即可让两个容器互通。对于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mysql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服务所在容器，假如容器名定为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mysqldb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，那么在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java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后端配置⽂件⾥对应的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mysql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服务的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url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应该指定为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jdbc:mysql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://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mysqldb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/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xxxxxxx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。这样才能顺利连通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mysql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服务。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</a:b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当然，假如使⽤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docker-compose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则没有这个问题了。 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</a:b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0" name="Title 13"/>
          <p:cNvSpPr txBox="1"/>
          <p:nvPr/>
        </p:nvSpPr>
        <p:spPr>
          <a:xfrm>
            <a:off x="2122488" y="2335213"/>
            <a:ext cx="2559050" cy="708025"/>
          </a:xfrm>
          <a:prstGeom prst="rect">
            <a:avLst/>
          </a:prstGeom>
          <a:noFill/>
          <a:ln w="9525">
            <a:noFill/>
          </a:ln>
        </p:spPr>
        <p:txBody>
          <a:bodyPr anchor="ctr" anchorCtr="0">
            <a:spAutoFit/>
          </a:bodyPr>
          <a:p>
            <a:r>
              <a:rPr lang="en-US" altLang="zh-CN" b="1" dirty="0">
                <a:latin typeface="Calibri" panose="020F0502020204030204" pitchFamily="34" charset="0"/>
              </a:rPr>
              <a:t>1</a:t>
            </a:r>
            <a:r>
              <a:rPr lang="zh-CN" altLang="en-US" b="1" dirty="0">
                <a:latin typeface="Calibri" panose="020F0502020204030204" pitchFamily="34" charset="0"/>
              </a:rPr>
              <a:t>、</a:t>
            </a:r>
            <a:r>
              <a:rPr lang="en-US" altLang="zh-CN" b="1" dirty="0">
                <a:latin typeface="Calibri" panose="020F0502020204030204" pitchFamily="34" charset="0"/>
              </a:rPr>
              <a:t>docker </a:t>
            </a:r>
            <a:r>
              <a:rPr lang="zh-CN" altLang="en-US" b="1" dirty="0">
                <a:latin typeface="Calibri" panose="020F0502020204030204" pitchFamily="34" charset="0"/>
              </a:rPr>
              <a:t>部署问题</a:t>
            </a:r>
            <a:r>
              <a:rPr lang="zh-CN" altLang="en-US" sz="2000" dirty="0">
                <a:latin typeface="Calibri" panose="020F0502020204030204" pitchFamily="34" charset="0"/>
              </a:rPr>
              <a:t> </a:t>
            </a:r>
            <a:br>
              <a:rPr lang="zh-CN" altLang="en-US" sz="2000" dirty="0">
                <a:latin typeface="Calibri" panose="020F0502020204030204" pitchFamily="34" charset="0"/>
              </a:rPr>
            </a:br>
            <a:endParaRPr lang="en-US" altLang="zh-CN" sz="2000" dirty="0">
              <a:solidFill>
                <a:srgbClr val="3E6A8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47" name="Content Placeholder 2"/>
          <p:cNvSpPr txBox="1"/>
          <p:nvPr/>
        </p:nvSpPr>
        <p:spPr>
          <a:xfrm>
            <a:off x="7747000" y="3848100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18013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4997450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62" name="Content Placeholder 2"/>
          <p:cNvSpPr txBox="1"/>
          <p:nvPr/>
        </p:nvSpPr>
        <p:spPr bwMode="auto">
          <a:xfrm>
            <a:off x="5180013" y="3282950"/>
            <a:ext cx="2362200" cy="687388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9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47" grpId="0"/>
      <p:bldP spid="48" grpId="0"/>
      <p:bldP spid="49" grpId="0"/>
      <p:bldP spid="6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530" name="组合 64"/>
          <p:cNvGrpSpPr/>
          <p:nvPr/>
        </p:nvGrpSpPr>
        <p:grpSpPr>
          <a:xfrm>
            <a:off x="428625" y="69850"/>
            <a:ext cx="10694988" cy="6697663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20" y="1137606"/>
              <a:ext cx="10286999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22537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cxnSp>
          <p:nvCxnSpPr>
            <p:cNvPr id="22538" name="直接连接符 67"/>
            <p:cNvCxnSpPr/>
            <p:nvPr/>
          </p:nvCxnSpPr>
          <p:spPr>
            <a:xfrm>
              <a:off x="835819" y="2272781"/>
              <a:ext cx="10287000" cy="0"/>
            </a:xfrm>
            <a:prstGeom prst="line">
              <a:avLst/>
            </a:prstGeom>
            <a:ln w="9525" cap="flat" cmpd="sng">
              <a:solidFill>
                <a:srgbClr val="3E6A81"/>
              </a:solidFill>
              <a:prstDash val="solid"/>
              <a:headEnd type="none" w="med" len="med"/>
              <a:tailEnd type="none" w="med" len="med"/>
            </a:ln>
          </p:spPr>
        </p:cxnSp>
        <p:sp>
          <p:nvSpPr>
            <p:cNvPr id="22539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22540" name="文本框 2"/>
            <p:cNvSpPr txBox="1"/>
            <p:nvPr/>
          </p:nvSpPr>
          <p:spPr>
            <a:xfrm>
              <a:off x="2578894" y="1215345"/>
              <a:ext cx="1078388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2.3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541" name="TextBox 22"/>
            <p:cNvSpPr txBox="1"/>
            <p:nvPr/>
          </p:nvSpPr>
          <p:spPr>
            <a:xfrm>
              <a:off x="3461544" y="1214617"/>
              <a:ext cx="1841500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关键技术点和问题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22542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22543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9" name="Content Placeholder 2"/>
          <p:cNvSpPr txBox="1"/>
          <p:nvPr/>
        </p:nvSpPr>
        <p:spPr bwMode="auto">
          <a:xfrm>
            <a:off x="1676400" y="2825750"/>
            <a:ext cx="8950325" cy="319405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3130" rtl="0" eaLnBrk="0" fontAlgn="base" latinLnBrk="0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微信⼩程序的认证流程⼤致是这样的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:</a:t>
            </a:r>
            <a:b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b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P1: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在⼩程序端向⽤户申请获得⽤户信息的权限，⽤户同意后，微信服务器返回⼀个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code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授权码，⼩程序端携带该授权码访问后端认证接⼝。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b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P2: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后端通过该授权码访问微信提供的接⼝服务获得该⽤户的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openId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，接着将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openId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通过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Jwt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进⾏加密⽣成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token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，放⼊请求头中返回给⼩程序端。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b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P3: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⼩程序端将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token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存⼊本地，以后每次需要⽤户认证的请求都带上该请求头。后端尝试获取请求头中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token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，如果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token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不存在或者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token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过期则向⼩程序端返回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token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失效的错误码。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b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P4: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如果⼩程序端收到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token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失效错误码后，则进⾏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P1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操作。 </a:t>
            </a:r>
            <a:b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br>
            <a:endParaRPr kumimoji="0" lang="en-US" altLang="zh-CN" sz="9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0" name="Title 13"/>
          <p:cNvSpPr txBox="1"/>
          <p:nvPr/>
        </p:nvSpPr>
        <p:spPr>
          <a:xfrm>
            <a:off x="2333625" y="2366963"/>
            <a:ext cx="2846388" cy="676275"/>
          </a:xfrm>
          <a:prstGeom prst="rect">
            <a:avLst/>
          </a:prstGeom>
          <a:noFill/>
          <a:ln w="9525">
            <a:noFill/>
          </a:ln>
        </p:spPr>
        <p:txBody>
          <a:bodyPr anchor="ctr" anchorCtr="0">
            <a:spAutoFit/>
          </a:bodyPr>
          <a:p>
            <a:r>
              <a:rPr lang="en-US" altLang="zh-CN" b="1" dirty="0">
                <a:latin typeface="Calibri" panose="020F0502020204030204" pitchFamily="34" charset="0"/>
              </a:rPr>
              <a:t>2</a:t>
            </a:r>
            <a:r>
              <a:rPr lang="zh-CN" altLang="en-US" b="1" dirty="0">
                <a:latin typeface="Calibri" panose="020F0502020204030204" pitchFamily="34" charset="0"/>
              </a:rPr>
              <a:t>、前后端交互认证问题</a:t>
            </a:r>
            <a:r>
              <a:rPr lang="zh-CN" altLang="en-US" dirty="0">
                <a:latin typeface="Calibri" panose="020F0502020204030204" pitchFamily="34" charset="0"/>
              </a:rPr>
              <a:t> </a:t>
            </a:r>
            <a:br>
              <a:rPr lang="zh-CN" altLang="en-US" dirty="0">
                <a:latin typeface="Calibri" panose="020F0502020204030204" pitchFamily="34" charset="0"/>
              </a:rPr>
            </a:br>
            <a:endParaRPr lang="en-US" altLang="zh-CN" sz="2000" dirty="0">
              <a:solidFill>
                <a:srgbClr val="3E6A8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47" name="Content Placeholder 2"/>
          <p:cNvSpPr txBox="1"/>
          <p:nvPr/>
        </p:nvSpPr>
        <p:spPr>
          <a:xfrm>
            <a:off x="7747000" y="3848100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18013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4997450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47" grpId="0"/>
      <p:bldP spid="48" grpId="0"/>
      <p:bldP spid="4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3554" name="组合 64"/>
          <p:cNvGrpSpPr/>
          <p:nvPr/>
        </p:nvGrpSpPr>
        <p:grpSpPr>
          <a:xfrm>
            <a:off x="428625" y="-82550"/>
            <a:ext cx="10694988" cy="6697663"/>
            <a:chOff x="427832" y="69161"/>
            <a:chExt cx="10694987" cy="6698023"/>
          </a:xfrm>
        </p:grpSpPr>
        <p:sp>
          <p:nvSpPr>
            <p:cNvPr id="66" name="矩形 65"/>
            <p:cNvSpPr/>
            <p:nvPr/>
          </p:nvSpPr>
          <p:spPr bwMode="auto">
            <a:xfrm>
              <a:off x="835820" y="1137606"/>
              <a:ext cx="10286999" cy="562957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marL="0" marR="0" lvl="0" indent="0" algn="l" defTabSz="91249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pic>
          <p:nvPicPr>
            <p:cNvPr id="23563" name="图片 6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27832" y="69161"/>
              <a:ext cx="2038350" cy="2203620"/>
            </a:xfrm>
            <a:prstGeom prst="rect">
              <a:avLst/>
            </a:prstGeom>
            <a:noFill/>
            <a:ln w="9525">
              <a:noFill/>
            </a:ln>
          </p:spPr>
        </p:pic>
        <p:cxnSp>
          <p:nvCxnSpPr>
            <p:cNvPr id="23564" name="直接连接符 67"/>
            <p:cNvCxnSpPr/>
            <p:nvPr/>
          </p:nvCxnSpPr>
          <p:spPr>
            <a:xfrm>
              <a:off x="835819" y="2272781"/>
              <a:ext cx="10287000" cy="0"/>
            </a:xfrm>
            <a:prstGeom prst="line">
              <a:avLst/>
            </a:prstGeom>
            <a:ln w="9525" cap="flat" cmpd="sng">
              <a:solidFill>
                <a:srgbClr val="3E6A81"/>
              </a:solidFill>
              <a:prstDash val="solid"/>
              <a:headEnd type="none" w="med" len="med"/>
              <a:tailEnd type="none" w="med" len="med"/>
            </a:ln>
          </p:spPr>
        </p:cxnSp>
        <p:sp>
          <p:nvSpPr>
            <p:cNvPr id="23565" name="矩形 68"/>
            <p:cNvSpPr/>
            <p:nvPr/>
          </p:nvSpPr>
          <p:spPr>
            <a:xfrm>
              <a:off x="2599214" y="1132846"/>
              <a:ext cx="2787650" cy="503266"/>
            </a:xfrm>
            <a:prstGeom prst="rect">
              <a:avLst/>
            </a:prstGeom>
            <a:solidFill>
              <a:srgbClr val="3E6A81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pPr defTabSz="911225"/>
              <a:endParaRPr lang="zh-CN" altLang="en-US" dirty="0">
                <a:latin typeface="Calibri" panose="020F0502020204030204" pitchFamily="34" charset="0"/>
              </a:endParaRPr>
            </a:p>
          </p:txBody>
        </p:sp>
        <p:sp>
          <p:nvSpPr>
            <p:cNvPr id="23566" name="文本框 2"/>
            <p:cNvSpPr txBox="1"/>
            <p:nvPr/>
          </p:nvSpPr>
          <p:spPr>
            <a:xfrm>
              <a:off x="2578894" y="1215345"/>
              <a:ext cx="1078388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r>
                <a:rPr lang="en-US" altLang="zh-CN" sz="1600" b="1" dirty="0">
                  <a:solidFill>
                    <a:schemeClr val="bg1"/>
                  </a:solidFill>
                  <a:latin typeface="Calibri" panose="020F0502020204030204" pitchFamily="34" charset="0"/>
                </a:rPr>
                <a:t>PART 2.3</a:t>
              </a:r>
              <a:endPara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3567" name="TextBox 22"/>
            <p:cNvSpPr txBox="1"/>
            <p:nvPr/>
          </p:nvSpPr>
          <p:spPr>
            <a:xfrm>
              <a:off x="3461544" y="1214617"/>
              <a:ext cx="1841500" cy="33857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造字工房典黑（非商用）纤细体"/>
                  <a:ea typeface="造字工房典黑（非商用）纤细体"/>
                </a:rPr>
                <a:t>关键技术点和问题</a:t>
              </a:r>
              <a:endParaRPr lang="zh-CN" altLang="en-US" sz="1600" dirty="0">
                <a:solidFill>
                  <a:schemeClr val="bg1"/>
                </a:solidFill>
                <a:latin typeface="造字工房典黑（非商用）纤细体"/>
                <a:ea typeface="造字工房典黑（非商用）纤细体"/>
              </a:endParaRPr>
            </a:p>
          </p:txBody>
        </p:sp>
        <p:cxnSp>
          <p:nvCxnSpPr>
            <p:cNvPr id="23568" name="直接连接符 71"/>
            <p:cNvCxnSpPr/>
            <p:nvPr/>
          </p:nvCxnSpPr>
          <p:spPr>
            <a:xfrm>
              <a:off x="3475832" y="1222431"/>
              <a:ext cx="0" cy="324097"/>
            </a:xfrm>
            <a:prstGeom prst="line">
              <a:avLst/>
            </a:prstGeom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  <p:pic>
          <p:nvPicPr>
            <p:cNvPr id="23569" name="图片 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1869754" y="606311"/>
              <a:ext cx="925198" cy="990858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20" name="Title 13"/>
          <p:cNvSpPr txBox="1"/>
          <p:nvPr/>
        </p:nvSpPr>
        <p:spPr>
          <a:xfrm>
            <a:off x="2333625" y="2249488"/>
            <a:ext cx="2846388" cy="677862"/>
          </a:xfrm>
          <a:prstGeom prst="rect">
            <a:avLst/>
          </a:prstGeom>
          <a:noFill/>
          <a:ln w="9525">
            <a:noFill/>
          </a:ln>
        </p:spPr>
        <p:txBody>
          <a:bodyPr anchor="ctr" anchorCtr="0">
            <a:spAutoFit/>
          </a:bodyPr>
          <a:p>
            <a:r>
              <a:rPr lang="en-US" altLang="zh-CN" b="1" dirty="0">
                <a:latin typeface="Calibri" panose="020F0502020204030204" pitchFamily="34" charset="0"/>
              </a:rPr>
              <a:t>2</a:t>
            </a:r>
            <a:r>
              <a:rPr lang="zh-CN" altLang="en-US" b="1" dirty="0">
                <a:latin typeface="Calibri" panose="020F0502020204030204" pitchFamily="34" charset="0"/>
              </a:rPr>
              <a:t>、前后端交互认证问题</a:t>
            </a:r>
            <a:r>
              <a:rPr lang="zh-CN" altLang="en-US" dirty="0">
                <a:latin typeface="Calibri" panose="020F0502020204030204" pitchFamily="34" charset="0"/>
              </a:rPr>
              <a:t> </a:t>
            </a:r>
            <a:br>
              <a:rPr lang="zh-CN" altLang="en-US" dirty="0">
                <a:latin typeface="Calibri" panose="020F0502020204030204" pitchFamily="34" charset="0"/>
              </a:rPr>
            </a:br>
            <a:endParaRPr lang="en-US" altLang="zh-CN" sz="2000" dirty="0">
              <a:solidFill>
                <a:srgbClr val="3E6A8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47" name="Content Placeholder 2"/>
          <p:cNvSpPr txBox="1"/>
          <p:nvPr/>
        </p:nvSpPr>
        <p:spPr>
          <a:xfrm>
            <a:off x="7747000" y="3848100"/>
            <a:ext cx="1111250" cy="2460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Content Placeholder 2"/>
          <p:cNvSpPr txBox="1"/>
          <p:nvPr/>
        </p:nvSpPr>
        <p:spPr>
          <a:xfrm>
            <a:off x="7747000" y="4418013"/>
            <a:ext cx="1111250" cy="2460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Content Placeholder 2"/>
          <p:cNvSpPr txBox="1"/>
          <p:nvPr/>
        </p:nvSpPr>
        <p:spPr>
          <a:xfrm>
            <a:off x="7747000" y="4997450"/>
            <a:ext cx="1111250" cy="247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20000"/>
              </a:spcBef>
            </a:pPr>
            <a:endParaRPr lang="en-US" altLang="zh-CN" sz="1000" b="1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  <p:pic>
        <p:nvPicPr>
          <p:cNvPr id="23559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1350" y="2208213"/>
            <a:ext cx="4994275" cy="32718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" name="Title 13"/>
          <p:cNvSpPr txBox="1"/>
          <p:nvPr/>
        </p:nvSpPr>
        <p:spPr>
          <a:xfrm>
            <a:off x="1963738" y="3505200"/>
            <a:ext cx="2982912" cy="676275"/>
          </a:xfrm>
          <a:prstGeom prst="rect">
            <a:avLst/>
          </a:prstGeom>
          <a:noFill/>
          <a:ln w="9525">
            <a:noFill/>
          </a:ln>
        </p:spPr>
        <p:txBody>
          <a:bodyPr anchor="ctr" anchorCtr="0">
            <a:spAutoFit/>
          </a:bodyPr>
          <a:p>
            <a:r>
              <a:rPr lang="zh-CN" altLang="en-US" dirty="0">
                <a:latin typeface="Calibri" panose="020F0502020204030204" pitchFamily="34" charset="0"/>
              </a:rPr>
              <a:t>认证流程图如右图所示：</a:t>
            </a:r>
            <a:br>
              <a:rPr lang="zh-CN" altLang="en-US" dirty="0">
                <a:latin typeface="Calibri" panose="020F0502020204030204" pitchFamily="34" charset="0"/>
              </a:rPr>
            </a:br>
            <a:endParaRPr lang="en-US" altLang="zh-CN" sz="2000" dirty="0">
              <a:solidFill>
                <a:srgbClr val="3E6A8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23561" name="文本框 20"/>
          <p:cNvSpPr txBox="1"/>
          <p:nvPr/>
        </p:nvSpPr>
        <p:spPr>
          <a:xfrm>
            <a:off x="1068388" y="5764213"/>
            <a:ext cx="9474200" cy="1200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dirty="0">
                <a:solidFill>
                  <a:srgbClr val="000000"/>
                </a:solidFill>
                <a:latin typeface="MicrosoftYaHeiUI"/>
              </a:rPr>
              <a:t>其它</a:t>
            </a:r>
            <a:r>
              <a:rPr lang="zh-CN" altLang="en-US" b="1" dirty="0">
                <a:solidFill>
                  <a:srgbClr val="000000"/>
                </a:solidFill>
                <a:latin typeface="Meiryo-Bold"/>
              </a:rPr>
              <a:t>关</a:t>
            </a:r>
            <a:r>
              <a:rPr lang="zh-CN" altLang="en-US" b="1" dirty="0">
                <a:solidFill>
                  <a:srgbClr val="000000"/>
                </a:solidFill>
                <a:latin typeface="MicrosoftYaHeiUI-Bold"/>
              </a:rPr>
              <a:t>键</a:t>
            </a:r>
            <a:r>
              <a:rPr lang="zh-CN" altLang="en-US" b="1" dirty="0">
                <a:solidFill>
                  <a:srgbClr val="000000"/>
                </a:solidFill>
                <a:latin typeface="Meiryo-Bold"/>
              </a:rPr>
              <a:t>技</a:t>
            </a:r>
            <a:r>
              <a:rPr lang="zh-CN" altLang="en-US" b="1" dirty="0">
                <a:solidFill>
                  <a:srgbClr val="000000"/>
                </a:solidFill>
                <a:latin typeface="MicrosoftYaHeiUI-Bold"/>
              </a:rPr>
              <a:t>术</a:t>
            </a:r>
            <a:r>
              <a:rPr lang="zh-CN" altLang="en-US" b="1" dirty="0">
                <a:solidFill>
                  <a:srgbClr val="000000"/>
                </a:solidFill>
                <a:latin typeface="Meiryo-Bold"/>
              </a:rPr>
              <a:t>点和</a:t>
            </a:r>
            <a:r>
              <a:rPr lang="zh-CN" altLang="en-US" b="1" dirty="0">
                <a:solidFill>
                  <a:srgbClr val="000000"/>
                </a:solidFill>
                <a:latin typeface="MicrosoftYaHeiUI-Bold"/>
              </a:rPr>
              <a:t>问题</a:t>
            </a:r>
            <a:r>
              <a:rPr lang="zh-CN" altLang="en-US" b="1" dirty="0">
                <a:solidFill>
                  <a:srgbClr val="000000"/>
                </a:solidFill>
                <a:latin typeface="Meiryo-Bold"/>
              </a:rPr>
              <a:t>请详见该小程序仓库网站</a:t>
            </a:r>
            <a:r>
              <a:rPr lang="zh-CN" altLang="en-US" dirty="0">
                <a:latin typeface="Calibri" panose="020F0502020204030204" pitchFamily="34" charset="0"/>
                <a:hlinkClick r:id="rId4"/>
              </a:rPr>
              <a:t>组队达人</a:t>
            </a:r>
            <a:r>
              <a:rPr lang="en-US" altLang="zh-CN" dirty="0">
                <a:latin typeface="Calibri" panose="020F0502020204030204" pitchFamily="34" charset="0"/>
                <a:hlinkClick r:id="rId4"/>
              </a:rPr>
              <a:t>: </a:t>
            </a:r>
            <a:r>
              <a:rPr lang="zh-CN" altLang="en-US" dirty="0">
                <a:latin typeface="Calibri" panose="020F0502020204030204" pitchFamily="34" charset="0"/>
                <a:hlinkClick r:id="rId4"/>
              </a:rPr>
              <a:t>一个简洁的小程序，可以快速，方便，高效地进行课外活动，课题研究，大作业等的组队。 </a:t>
            </a:r>
            <a:r>
              <a:rPr lang="en-US" altLang="zh-CN" dirty="0">
                <a:latin typeface="Calibri" panose="020F0502020204030204" pitchFamily="34" charset="0"/>
                <a:hlinkClick r:id="rId4"/>
              </a:rPr>
              <a:t>(gitee.com)</a:t>
            </a:r>
            <a:r>
              <a:rPr lang="zh-CN" altLang="en-US" dirty="0">
                <a:latin typeface="Calibri" panose="020F0502020204030204" pitchFamily="34" charset="0"/>
              </a:rPr>
              <a:t>中设计文档 。</a:t>
            </a:r>
            <a:br>
              <a:rPr lang="zh-CN" altLang="en-US" dirty="0">
                <a:latin typeface="Calibri" panose="020F0502020204030204" pitchFamily="34" charset="0"/>
              </a:rPr>
            </a:br>
            <a:br>
              <a:rPr lang="zh-CN" altLang="en-US" dirty="0">
                <a:latin typeface="Calibri" panose="020F0502020204030204" pitchFamily="34" charset="0"/>
              </a:rPr>
            </a:br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117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7" grpId="0"/>
      <p:bldP spid="48" grpId="0"/>
      <p:bldP spid="49" grpId="0"/>
      <p:bldP spid="18" grpId="0"/>
    </p:bldLst>
  </p:timing>
</p:sld>
</file>

<file path=ppt/tags/tag1.xml><?xml version="1.0" encoding="utf-8"?>
<p:tagLst xmlns:p="http://schemas.openxmlformats.org/presentationml/2006/main">
  <p:tag name="TIMING" val="|0.5|0.7|0.8|1|1.2"/>
</p:tagLst>
</file>

<file path=ppt/tags/tag2.xml><?xml version="1.0" encoding="utf-8"?>
<p:tagLst xmlns:p="http://schemas.openxmlformats.org/presentationml/2006/main">
  <p:tag name="TIMING" val="|1.3|4.3"/>
</p:tagLst>
</file>

<file path=ppt/tags/tag3.xml><?xml version="1.0" encoding="utf-8"?>
<p:tagLst xmlns:p="http://schemas.openxmlformats.org/presentationml/2006/main">
  <p:tag name="TIMING" val="|1.3|4.3"/>
</p:tagLst>
</file>

<file path=ppt/tags/tag4.xml><?xml version="1.0" encoding="utf-8"?>
<p:tagLst xmlns:p="http://schemas.openxmlformats.org/presentationml/2006/main">
  <p:tag name="TIMING" val="|1.3|4.3"/>
</p:tagLst>
</file>

<file path=ppt/tags/tag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1940*3829*1070*107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6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1953*3867*1070*107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7.xml><?xml version="1.0" encoding="utf-8"?>
<p:tagLst xmlns:p="http://schemas.openxmlformats.org/presentationml/2006/main">
  <p:tag name="KSO_WPP_MARK_KEY" val="76b526f3-9153-4645-a4a1-b99e99b26e34"/>
  <p:tag name="COMMONDATA" val="eyJoZGlkIjoiMjE5ZGVhZjY2Njg0MWFiZDlkNmQ4NDI3MjgzMTRlMjEifQ=="/>
</p:tagLst>
</file>

<file path=ppt/theme/theme1.xml><?xml version="1.0" encoding="utf-8"?>
<a:theme xmlns:a="http://schemas.openxmlformats.org/drawingml/2006/main" name="自定义设计方案">
  <a:themeElements>
    <a:clrScheme name="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自定义设计方案">
  <a:themeElements>
    <a:clrScheme name="9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9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9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自定义设计方案">
  <a:themeElements>
    <a:clrScheme name="10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0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10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1_自定义设计方案">
  <a:themeElements>
    <a:clrScheme name="11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1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11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1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1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自定义设计方案">
  <a:themeElements>
    <a:clrScheme name="2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2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2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自定义设计方案">
  <a:themeElements>
    <a:clrScheme name="3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3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3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自定义设计方案">
  <a:themeElements>
    <a:clrScheme name="4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4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4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自定义设计方案">
  <a:themeElements>
    <a:clrScheme name="5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5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5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自定义设计方案">
  <a:themeElements>
    <a:clrScheme name="6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6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6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自定义设计方案">
  <a:themeElements>
    <a:clrScheme name="7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7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7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自定义设计方案">
  <a:themeElements>
    <a:clrScheme name="8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8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2495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8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1564</Words>
  <Application>WPS 演示</Application>
  <PresentationFormat>宽屏</PresentationFormat>
  <Paragraphs>138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12</vt:i4>
      </vt:variant>
      <vt:variant>
        <vt:lpstr>幻灯片标题</vt:lpstr>
      </vt:variant>
      <vt:variant>
        <vt:i4>18</vt:i4>
      </vt:variant>
    </vt:vector>
  </HeadingPairs>
  <TitlesOfParts>
    <vt:vector size="47" baseType="lpstr">
      <vt:lpstr>Arial</vt:lpstr>
      <vt:lpstr>SimSun</vt:lpstr>
      <vt:lpstr>Wingdings</vt:lpstr>
      <vt:lpstr>Calibri</vt:lpstr>
      <vt:lpstr>Calibri Light</vt:lpstr>
      <vt:lpstr>华文楷体</vt:lpstr>
      <vt:lpstr>Microsoft YaHei</vt:lpstr>
      <vt:lpstr>华文隶书</vt:lpstr>
      <vt:lpstr>华光彩云_CNKI</vt:lpstr>
      <vt:lpstr>造字工房典黑（非商用）纤细体</vt:lpstr>
      <vt:lpstr>SimHei</vt:lpstr>
      <vt:lpstr>MicrosoftYaHeiUI</vt:lpstr>
      <vt:lpstr>Segoe Print</vt:lpstr>
      <vt:lpstr>Meiryo-Bold</vt:lpstr>
      <vt:lpstr>MicrosoftYaHeiUI-Bold</vt:lpstr>
      <vt:lpstr>华文行楷</vt:lpstr>
      <vt:lpstr>Arial Unicode MS</vt:lpstr>
      <vt:lpstr>自定义设计方案</vt:lpstr>
      <vt:lpstr>1_自定义设计方案</vt:lpstr>
      <vt:lpstr>2_自定义设计方案</vt:lpstr>
      <vt:lpstr>3_自定义设计方案</vt:lpstr>
      <vt:lpstr>4_自定义设计方案</vt:lpstr>
      <vt:lpstr>5_自定义设计方案</vt:lpstr>
      <vt:lpstr>6_自定义设计方案</vt:lpstr>
      <vt:lpstr>7_自定义设计方案</vt:lpstr>
      <vt:lpstr>8_自定义设计方案</vt:lpstr>
      <vt:lpstr>9_自定义设计方案</vt:lpstr>
      <vt:lpstr>10_自定义设计方案</vt:lpstr>
      <vt:lpstr>11_自定义设计方案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akyna</cp:lastModifiedBy>
  <cp:revision>94</cp:revision>
  <dcterms:created xsi:type="dcterms:W3CDTF">2014-12-22T08:14:02Z</dcterms:created>
  <dcterms:modified xsi:type="dcterms:W3CDTF">2022-12-12T03:43:40Z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name">
    <vt:lpwstr>zPEg8nTYF159641.ppt</vt:lpwstr>
  </property>
  <property fmtid="{D5CDD505-2E9C-101B-9397-08002B2CF9AE}" pid="4" name="fileid">
    <vt:lpwstr>523738</vt:lpwstr>
  </property>
  <property fmtid="{D5CDD505-2E9C-101B-9397-08002B2CF9AE}" pid="5" name="ICV">
    <vt:lpwstr>523EBC0C12EC42A2A2152676D11D9B29</vt:lpwstr>
  </property>
</Properties>
</file>

<file path=docProps/thumbnail.jpeg>
</file>